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9" r:id="rId8"/>
    <p:sldId id="262" r:id="rId9"/>
    <p:sldId id="263" r:id="rId10"/>
    <p:sldId id="265" r:id="rId11"/>
    <p:sldId id="266" r:id="rId12"/>
    <p:sldId id="267" r:id="rId13"/>
    <p:sldId id="268" r:id="rId14"/>
    <p:sldId id="270" r:id="rId15"/>
    <p:sldId id="271" r:id="rId16"/>
    <p:sldId id="272" r:id="rId17"/>
    <p:sldId id="274" r:id="rId18"/>
    <p:sldId id="279" r:id="rId19"/>
    <p:sldId id="278" r:id="rId20"/>
    <p:sldId id="275" r:id="rId21"/>
    <p:sldId id="273" r:id="rId22"/>
    <p:sldId id="276" r:id="rId23"/>
    <p:sldId id="277" r:id="rId2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2AB89EB-5737-4EFF-8DCB-145E9CFCE96E}" type="datetimeFigureOut">
              <a:rPr lang="en-GB" smtClean="0"/>
              <a:t>24/02/2016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F825D607-EBA3-467A-BC1A-F58105BE3141}" type="slidenum">
              <a:rPr lang="en-GB" smtClean="0"/>
              <a:t>‹#›</a:t>
            </a:fld>
            <a:endParaRPr lang="en-GB"/>
          </a:p>
        </p:txBody>
      </p:sp>
    </p:spTree>
    <p:extLst>
      <p:ext uri="{BB962C8B-B14F-4D97-AF65-F5344CB8AC3E}">
        <p14:creationId xmlns:p14="http://schemas.microsoft.com/office/powerpoint/2010/main" val="1932156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B30C53C3-7369-494E-BF3A-4574A5183C41}" type="datetimeFigureOut">
              <a:rPr lang="en-GB" smtClean="0"/>
              <a:t>24/02/2016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68DCE2EA-0B40-422C-B7C4-9CB1DDC881BC}" type="slidenum">
              <a:rPr lang="en-GB" smtClean="0"/>
              <a:t>‹#›</a:t>
            </a:fld>
            <a:endParaRPr lang="en-GB"/>
          </a:p>
        </p:txBody>
      </p:sp>
    </p:spTree>
    <p:extLst>
      <p:ext uri="{BB962C8B-B14F-4D97-AF65-F5344CB8AC3E}">
        <p14:creationId xmlns:p14="http://schemas.microsoft.com/office/powerpoint/2010/main" val="355790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CE2EA-0B40-422C-B7C4-9CB1DDC881BC}" type="slidenum">
              <a:rPr lang="en-GB" smtClean="0"/>
              <a:t>9</a:t>
            </a:fld>
            <a:endParaRPr lang="en-GB"/>
          </a:p>
        </p:txBody>
      </p:sp>
    </p:spTree>
    <p:extLst>
      <p:ext uri="{BB962C8B-B14F-4D97-AF65-F5344CB8AC3E}">
        <p14:creationId xmlns:p14="http://schemas.microsoft.com/office/powerpoint/2010/main" val="1844837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CE2EA-0B40-422C-B7C4-9CB1DDC881BC}" type="slidenum">
              <a:rPr lang="en-GB" smtClean="0"/>
              <a:t>12</a:t>
            </a:fld>
            <a:endParaRPr lang="en-GB"/>
          </a:p>
        </p:txBody>
      </p:sp>
    </p:spTree>
    <p:extLst>
      <p:ext uri="{BB962C8B-B14F-4D97-AF65-F5344CB8AC3E}">
        <p14:creationId xmlns:p14="http://schemas.microsoft.com/office/powerpoint/2010/main" val="1844837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CE2EA-0B40-422C-B7C4-9CB1DDC881BC}" type="slidenum">
              <a:rPr lang="en-GB" smtClean="0"/>
              <a:t>15</a:t>
            </a:fld>
            <a:endParaRPr lang="en-GB"/>
          </a:p>
        </p:txBody>
      </p:sp>
    </p:spTree>
    <p:extLst>
      <p:ext uri="{BB962C8B-B14F-4D97-AF65-F5344CB8AC3E}">
        <p14:creationId xmlns:p14="http://schemas.microsoft.com/office/powerpoint/2010/main" val="184483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9A85E8-9C25-4399-AFA5-18CA00ED6894}"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213729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A85E8-9C25-4399-AFA5-18CA00ED6894}"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69583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A85E8-9C25-4399-AFA5-18CA00ED6894}"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309883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A85E8-9C25-4399-AFA5-18CA00ED6894}"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37913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A85E8-9C25-4399-AFA5-18CA00ED6894}"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131709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9A85E8-9C25-4399-AFA5-18CA00ED6894}"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351132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9A85E8-9C25-4399-AFA5-18CA00ED6894}" type="datetimeFigureOut">
              <a:rPr lang="en-GB" smtClean="0"/>
              <a:t>24/02/2016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67203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9A85E8-9C25-4399-AFA5-18CA00ED6894}" type="datetimeFigureOut">
              <a:rPr lang="en-GB" smtClean="0"/>
              <a:t>24/02/2016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182263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A85E8-9C25-4399-AFA5-18CA00ED6894}" type="datetimeFigureOut">
              <a:rPr lang="en-GB" smtClean="0"/>
              <a:t>24/02/2016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303570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A85E8-9C25-4399-AFA5-18CA00ED6894}"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392529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A85E8-9C25-4399-AFA5-18CA00ED6894}"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336E2-206F-4589-86D0-7D86213CF76F}" type="slidenum">
              <a:rPr lang="en-GB" smtClean="0"/>
              <a:t>‹#›</a:t>
            </a:fld>
            <a:endParaRPr lang="en-GB"/>
          </a:p>
        </p:txBody>
      </p:sp>
    </p:spTree>
    <p:extLst>
      <p:ext uri="{BB962C8B-B14F-4D97-AF65-F5344CB8AC3E}">
        <p14:creationId xmlns:p14="http://schemas.microsoft.com/office/powerpoint/2010/main" val="83869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A85E8-9C25-4399-AFA5-18CA00ED6894}" type="datetimeFigureOut">
              <a:rPr lang="en-GB" smtClean="0"/>
              <a:t>24/02/2016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336E2-206F-4589-86D0-7D86213CF76F}" type="slidenum">
              <a:rPr lang="en-GB" smtClean="0"/>
              <a:t>‹#›</a:t>
            </a:fld>
            <a:endParaRPr lang="en-GB"/>
          </a:p>
        </p:txBody>
      </p:sp>
    </p:spTree>
    <p:extLst>
      <p:ext uri="{BB962C8B-B14F-4D97-AF65-F5344CB8AC3E}">
        <p14:creationId xmlns:p14="http://schemas.microsoft.com/office/powerpoint/2010/main" val="2631981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2475706"/>
          </a:xfrm>
          <a:solidFill>
            <a:srgbClr val="0070C0"/>
          </a:solidFill>
        </p:spPr>
        <p:txBody>
          <a:bodyPr>
            <a:noAutofit/>
          </a:bodyPr>
          <a:lstStyle/>
          <a:p>
            <a:r>
              <a:rPr lang="en-GB" sz="7200" dirty="0" smtClean="0">
                <a:solidFill>
                  <a:srgbClr val="FFFF00"/>
                </a:solidFill>
              </a:rPr>
              <a:t>Planning and Structuring Essays</a:t>
            </a:r>
            <a:endParaRPr lang="en-GB" sz="7200" dirty="0">
              <a:solidFill>
                <a:srgbClr val="FFFF00"/>
              </a:solidFill>
            </a:endParaRPr>
          </a:p>
        </p:txBody>
      </p:sp>
      <p:pic>
        <p:nvPicPr>
          <p:cNvPr id="10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377417"/>
            <a:ext cx="3456384" cy="310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91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Generating Ideas - Top Tip</a:t>
            </a:r>
            <a:endParaRPr lang="en-GB" dirty="0">
              <a:solidFill>
                <a:schemeClr val="tx2"/>
              </a:solidFill>
            </a:endParaRPr>
          </a:p>
        </p:txBody>
      </p:sp>
      <p:sp>
        <p:nvSpPr>
          <p:cNvPr id="3" name="Content Placeholder 2"/>
          <p:cNvSpPr>
            <a:spLocks noGrp="1"/>
          </p:cNvSpPr>
          <p:nvPr>
            <p:ph idx="1"/>
          </p:nvPr>
        </p:nvSpPr>
        <p:spPr>
          <a:xfrm>
            <a:off x="467544" y="2060848"/>
            <a:ext cx="5122912" cy="3629000"/>
          </a:xfrm>
          <a:solidFill>
            <a:srgbClr val="FFFF00"/>
          </a:solidFill>
        </p:spPr>
        <p:txBody>
          <a:bodyPr/>
          <a:lstStyle/>
          <a:p>
            <a:pPr marL="0" indent="0">
              <a:buNone/>
            </a:pPr>
            <a:r>
              <a:rPr lang="en-GB" dirty="0" smtClean="0">
                <a:solidFill>
                  <a:schemeClr val="tx2"/>
                </a:solidFill>
              </a:rPr>
              <a:t>You don’t need to worry about structure at this stage – just get as many ideas as you can think of down on the page.  You can cut ideas out later, once you’ve started to organise your content. </a:t>
            </a:r>
            <a:endParaRPr lang="en-GB" dirty="0">
              <a:solidFill>
                <a:schemeClr val="tx2"/>
              </a:solidFill>
            </a:endParaRPr>
          </a:p>
        </p:txBody>
      </p:sp>
    </p:spTree>
    <p:extLst>
      <p:ext uri="{BB962C8B-B14F-4D97-AF65-F5344CB8AC3E}">
        <p14:creationId xmlns:p14="http://schemas.microsoft.com/office/powerpoint/2010/main" val="3171024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Organising Ideas</a:t>
            </a:r>
            <a:endParaRPr lang="en-GB" dirty="0">
              <a:solidFill>
                <a:schemeClr val="tx2"/>
              </a:solidFill>
            </a:endParaRPr>
          </a:p>
        </p:txBody>
      </p:sp>
      <p:sp>
        <p:nvSpPr>
          <p:cNvPr id="3" name="Content Placeholder 2"/>
          <p:cNvSpPr>
            <a:spLocks noGrp="1"/>
          </p:cNvSpPr>
          <p:nvPr>
            <p:ph idx="1"/>
          </p:nvPr>
        </p:nvSpPr>
        <p:spPr>
          <a:xfrm>
            <a:off x="457200" y="1600200"/>
            <a:ext cx="8229600" cy="5069160"/>
          </a:xfrm>
        </p:spPr>
        <p:txBody>
          <a:bodyPr>
            <a:noAutofit/>
          </a:bodyPr>
          <a:lstStyle/>
          <a:p>
            <a:pPr marL="0" indent="0">
              <a:buNone/>
            </a:pPr>
            <a:r>
              <a:rPr lang="en-GB" sz="2800" dirty="0" smtClean="0">
                <a:solidFill>
                  <a:schemeClr val="tx2"/>
                </a:solidFill>
              </a:rPr>
              <a:t>Once you’ve got as many ideas as you can think of, start to decide which ones you can combine to create a strong argument. </a:t>
            </a:r>
            <a:r>
              <a:rPr lang="en-GB" sz="2800" b="1" dirty="0" smtClean="0">
                <a:solidFill>
                  <a:schemeClr val="tx2"/>
                </a:solidFill>
              </a:rPr>
              <a:t>Look back at the question again to remind yourself of what it is you are writing about.</a:t>
            </a:r>
          </a:p>
          <a:p>
            <a:pPr marL="0" indent="0">
              <a:buNone/>
            </a:pPr>
            <a:endParaRPr lang="en-GB" sz="2800" b="1" dirty="0">
              <a:solidFill>
                <a:schemeClr val="tx2"/>
              </a:solidFill>
            </a:endParaRPr>
          </a:p>
          <a:p>
            <a:pPr marL="0" indent="0">
              <a:buNone/>
            </a:pPr>
            <a:r>
              <a:rPr lang="en-GB" sz="2800" dirty="0" smtClean="0">
                <a:solidFill>
                  <a:schemeClr val="tx2"/>
                </a:solidFill>
              </a:rPr>
              <a:t>At this stage, you can delete/ cross out any surplus ideas that you’re not going to be able to write about.  </a:t>
            </a:r>
          </a:p>
          <a:p>
            <a:pPr marL="0" indent="0">
              <a:buNone/>
            </a:pPr>
            <a:endParaRPr lang="en-GB" sz="2800" dirty="0">
              <a:solidFill>
                <a:schemeClr val="tx2"/>
              </a:solidFill>
            </a:endParaRPr>
          </a:p>
          <a:p>
            <a:pPr marL="0" indent="0">
              <a:buNone/>
            </a:pPr>
            <a:r>
              <a:rPr lang="en-GB" sz="2800" dirty="0" smtClean="0">
                <a:solidFill>
                  <a:schemeClr val="tx2"/>
                </a:solidFill>
              </a:rPr>
              <a:t>Then you need to consider which ideas go well together and what order they would make most sense in. </a:t>
            </a:r>
          </a:p>
        </p:txBody>
      </p:sp>
    </p:spTree>
    <p:extLst>
      <p:ext uri="{BB962C8B-B14F-4D97-AF65-F5344CB8AC3E}">
        <p14:creationId xmlns:p14="http://schemas.microsoft.com/office/powerpoint/2010/main" val="211473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052736"/>
            <a:ext cx="8229600" cy="1143000"/>
          </a:xfrm>
          <a:solidFill>
            <a:srgbClr val="FFFF00"/>
          </a:solidFill>
        </p:spPr>
        <p:txBody>
          <a:bodyPr>
            <a:normAutofit fontScale="90000"/>
          </a:bodyPr>
          <a:lstStyle/>
          <a:p>
            <a:r>
              <a:rPr lang="en-GB" dirty="0" smtClean="0">
                <a:solidFill>
                  <a:schemeClr val="tx2"/>
                </a:solidFill>
              </a:rPr>
              <a:t>How is the theme of </a:t>
            </a:r>
            <a:r>
              <a:rPr lang="en-GB" b="1" dirty="0" smtClean="0">
                <a:solidFill>
                  <a:schemeClr val="tx2"/>
                </a:solidFill>
              </a:rPr>
              <a:t>loneliness </a:t>
            </a:r>
            <a:r>
              <a:rPr lang="en-GB" dirty="0" smtClean="0">
                <a:solidFill>
                  <a:schemeClr val="tx2"/>
                </a:solidFill>
              </a:rPr>
              <a:t>explored in the novella?</a:t>
            </a:r>
            <a:endParaRPr lang="en-GB" dirty="0">
              <a:solidFill>
                <a:schemeClr val="tx2"/>
              </a:solidFill>
            </a:endParaRPr>
          </a:p>
        </p:txBody>
      </p:sp>
      <p:sp>
        <p:nvSpPr>
          <p:cNvPr id="5" name="Rectangle 4"/>
          <p:cNvSpPr/>
          <p:nvPr/>
        </p:nvSpPr>
        <p:spPr>
          <a:xfrm>
            <a:off x="395536" y="332656"/>
            <a:ext cx="3522375" cy="523220"/>
          </a:xfrm>
          <a:prstGeom prst="rect">
            <a:avLst/>
          </a:prstGeom>
        </p:spPr>
        <p:txBody>
          <a:bodyPr wrap="none">
            <a:spAutoFit/>
          </a:bodyPr>
          <a:lstStyle/>
          <a:p>
            <a:r>
              <a:rPr lang="en-GB" sz="2800" b="1" dirty="0" smtClean="0">
                <a:solidFill>
                  <a:schemeClr val="tx2"/>
                </a:solidFill>
              </a:rPr>
              <a:t>Stage 3:</a:t>
            </a:r>
            <a:r>
              <a:rPr lang="en-GB" sz="2800" dirty="0" smtClean="0">
                <a:solidFill>
                  <a:schemeClr val="tx2"/>
                </a:solidFill>
              </a:rPr>
              <a:t> organise ideas</a:t>
            </a:r>
            <a:endParaRPr lang="en-GB" sz="4800" dirty="0" smtClean="0">
              <a:solidFill>
                <a:schemeClr val="tx2"/>
              </a:solidFill>
            </a:endParaRPr>
          </a:p>
        </p:txBody>
      </p:sp>
      <p:grpSp>
        <p:nvGrpSpPr>
          <p:cNvPr id="16" name="Group 15"/>
          <p:cNvGrpSpPr/>
          <p:nvPr/>
        </p:nvGrpSpPr>
        <p:grpSpPr>
          <a:xfrm>
            <a:off x="1907704" y="3068960"/>
            <a:ext cx="5184576" cy="2955451"/>
            <a:chOff x="1907704" y="2780928"/>
            <a:chExt cx="5184576" cy="2955451"/>
          </a:xfrm>
        </p:grpSpPr>
        <p:sp>
          <p:nvSpPr>
            <p:cNvPr id="4" name="Flowchart: Alternate Process 3"/>
            <p:cNvSpPr/>
            <p:nvPr/>
          </p:nvSpPr>
          <p:spPr>
            <a:xfrm>
              <a:off x="2771800" y="3429000"/>
              <a:ext cx="3528392" cy="15121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FF00"/>
                  </a:solidFill>
                </a:rPr>
                <a:t>Loneliness</a:t>
              </a:r>
              <a:endParaRPr lang="en-GB" b="1" dirty="0">
                <a:solidFill>
                  <a:srgbClr val="FFFF00"/>
                </a:solidFill>
              </a:endParaRPr>
            </a:p>
          </p:txBody>
        </p:sp>
        <p:cxnSp>
          <p:nvCxnSpPr>
            <p:cNvPr id="7" name="Straight Arrow Connector 6"/>
            <p:cNvCxnSpPr>
              <a:stCxn id="4" idx="0"/>
            </p:cNvCxnSpPr>
            <p:nvPr/>
          </p:nvCxnSpPr>
          <p:spPr>
            <a:xfrm flipV="1">
              <a:off x="4535996" y="27809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27701" y="4944291"/>
              <a:ext cx="8295"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07704" y="407707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300192" y="4188920"/>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3538736" y="2607295"/>
            <a:ext cx="2376264" cy="461665"/>
          </a:xfrm>
          <a:prstGeom prst="rect">
            <a:avLst/>
          </a:prstGeom>
          <a:noFill/>
        </p:spPr>
        <p:txBody>
          <a:bodyPr wrap="square" rtlCol="0">
            <a:spAutoFit/>
          </a:bodyPr>
          <a:lstStyle/>
          <a:p>
            <a:r>
              <a:rPr lang="en-GB" sz="2400" dirty="0" smtClean="0"/>
              <a:t>Playing Solitaire</a:t>
            </a:r>
            <a:endParaRPr lang="en-GB" sz="2400" dirty="0"/>
          </a:p>
        </p:txBody>
      </p:sp>
      <p:sp>
        <p:nvSpPr>
          <p:cNvPr id="18" name="TextBox 17"/>
          <p:cNvSpPr txBox="1"/>
          <p:nvPr/>
        </p:nvSpPr>
        <p:spPr>
          <a:xfrm>
            <a:off x="7092280" y="3091957"/>
            <a:ext cx="1872208" cy="1569660"/>
          </a:xfrm>
          <a:prstGeom prst="rect">
            <a:avLst/>
          </a:prstGeom>
          <a:noFill/>
        </p:spPr>
        <p:txBody>
          <a:bodyPr wrap="square" rtlCol="0">
            <a:spAutoFit/>
          </a:bodyPr>
          <a:lstStyle/>
          <a:p>
            <a:r>
              <a:rPr lang="en-GB" sz="2400" dirty="0" smtClean="0"/>
              <a:t>Migrant workers/ always on the move</a:t>
            </a:r>
            <a:endParaRPr lang="en-GB" sz="2400" dirty="0"/>
          </a:p>
        </p:txBody>
      </p:sp>
      <p:sp>
        <p:nvSpPr>
          <p:cNvPr id="19" name="TextBox 18"/>
          <p:cNvSpPr txBox="1"/>
          <p:nvPr/>
        </p:nvSpPr>
        <p:spPr>
          <a:xfrm>
            <a:off x="2766508" y="6005924"/>
            <a:ext cx="2891769" cy="830997"/>
          </a:xfrm>
          <a:prstGeom prst="rect">
            <a:avLst/>
          </a:prstGeom>
          <a:noFill/>
        </p:spPr>
        <p:txBody>
          <a:bodyPr wrap="square" rtlCol="0">
            <a:spAutoFit/>
          </a:bodyPr>
          <a:lstStyle/>
          <a:p>
            <a:r>
              <a:rPr lang="en-GB" sz="2400" dirty="0" smtClean="0"/>
              <a:t>Curley’s Wife – looking for company</a:t>
            </a:r>
            <a:endParaRPr lang="en-GB" sz="2400" dirty="0"/>
          </a:p>
        </p:txBody>
      </p:sp>
      <p:sp>
        <p:nvSpPr>
          <p:cNvPr id="20" name="TextBox 19"/>
          <p:cNvSpPr txBox="1"/>
          <p:nvPr/>
        </p:nvSpPr>
        <p:spPr>
          <a:xfrm>
            <a:off x="394226" y="4028871"/>
            <a:ext cx="1872208" cy="1200329"/>
          </a:xfrm>
          <a:prstGeom prst="rect">
            <a:avLst/>
          </a:prstGeom>
          <a:noFill/>
        </p:spPr>
        <p:txBody>
          <a:bodyPr wrap="square" rtlCol="0">
            <a:spAutoFit/>
          </a:bodyPr>
          <a:lstStyle/>
          <a:p>
            <a:r>
              <a:rPr lang="en-GB" sz="2400" dirty="0" smtClean="0"/>
              <a:t>Candy’s relationship with his dog</a:t>
            </a:r>
            <a:endParaRPr lang="en-GB" sz="2400" dirty="0"/>
          </a:p>
        </p:txBody>
      </p:sp>
      <p:cxnSp>
        <p:nvCxnSpPr>
          <p:cNvPr id="21" name="Straight Arrow Connector 20"/>
          <p:cNvCxnSpPr/>
          <p:nvPr/>
        </p:nvCxnSpPr>
        <p:spPr>
          <a:xfrm flipH="1" flipV="1">
            <a:off x="1989165" y="3392996"/>
            <a:ext cx="864096"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46967" y="2491793"/>
            <a:ext cx="2376264" cy="1200329"/>
          </a:xfrm>
          <a:prstGeom prst="rect">
            <a:avLst/>
          </a:prstGeom>
          <a:noFill/>
        </p:spPr>
        <p:txBody>
          <a:bodyPr wrap="square" rtlCol="0">
            <a:spAutoFit/>
          </a:bodyPr>
          <a:lstStyle/>
          <a:p>
            <a:r>
              <a:rPr lang="en-GB" sz="2400" dirty="0" smtClean="0"/>
              <a:t>George and Lennie sticking together</a:t>
            </a:r>
            <a:endParaRPr lang="en-GB" sz="2400" dirty="0"/>
          </a:p>
        </p:txBody>
      </p:sp>
      <p:cxnSp>
        <p:nvCxnSpPr>
          <p:cNvPr id="24" name="Straight Arrow Connector 23"/>
          <p:cNvCxnSpPr/>
          <p:nvPr/>
        </p:nvCxnSpPr>
        <p:spPr>
          <a:xfrm>
            <a:off x="6291897" y="5047519"/>
            <a:ext cx="800383" cy="580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157214" y="5347922"/>
            <a:ext cx="1979712" cy="830997"/>
          </a:xfrm>
          <a:prstGeom prst="rect">
            <a:avLst/>
          </a:prstGeom>
          <a:noFill/>
        </p:spPr>
        <p:txBody>
          <a:bodyPr wrap="square" rtlCol="0">
            <a:spAutoFit/>
          </a:bodyPr>
          <a:lstStyle/>
          <a:p>
            <a:r>
              <a:rPr lang="en-GB" sz="2400" dirty="0" smtClean="0"/>
              <a:t>Crooks – alone </a:t>
            </a:r>
            <a:endParaRPr lang="en-GB" sz="2400" dirty="0"/>
          </a:p>
        </p:txBody>
      </p:sp>
      <p:cxnSp>
        <p:nvCxnSpPr>
          <p:cNvPr id="6" name="Straight Connector 5"/>
          <p:cNvCxnSpPr/>
          <p:nvPr/>
        </p:nvCxnSpPr>
        <p:spPr>
          <a:xfrm>
            <a:off x="755576" y="2644316"/>
            <a:ext cx="1510858" cy="12920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55576" y="3008450"/>
            <a:ext cx="1800200" cy="1670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5033" y="3357081"/>
            <a:ext cx="1260198" cy="1880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244408" y="3091957"/>
            <a:ext cx="497899" cy="369332"/>
          </a:xfrm>
          <a:prstGeom prst="rect">
            <a:avLst/>
          </a:prstGeom>
          <a:solidFill>
            <a:srgbClr val="FF0000"/>
          </a:solidFill>
        </p:spPr>
        <p:txBody>
          <a:bodyPr wrap="square" rtlCol="0">
            <a:spAutoFit/>
          </a:bodyPr>
          <a:lstStyle/>
          <a:p>
            <a:pPr algn="ctr"/>
            <a:r>
              <a:rPr lang="en-GB" b="1" dirty="0" smtClean="0">
                <a:solidFill>
                  <a:schemeClr val="bg1"/>
                </a:solidFill>
              </a:rPr>
              <a:t>1</a:t>
            </a:r>
            <a:endParaRPr lang="en-GB" b="1" dirty="0">
              <a:solidFill>
                <a:schemeClr val="bg1"/>
              </a:solidFill>
            </a:endParaRPr>
          </a:p>
        </p:txBody>
      </p:sp>
      <p:sp>
        <p:nvSpPr>
          <p:cNvPr id="30" name="TextBox 29"/>
          <p:cNvSpPr txBox="1"/>
          <p:nvPr/>
        </p:nvSpPr>
        <p:spPr>
          <a:xfrm>
            <a:off x="5658277" y="2524253"/>
            <a:ext cx="497899" cy="369332"/>
          </a:xfrm>
          <a:prstGeom prst="rect">
            <a:avLst/>
          </a:prstGeom>
          <a:solidFill>
            <a:srgbClr val="FF0000"/>
          </a:solidFill>
        </p:spPr>
        <p:txBody>
          <a:bodyPr wrap="square" rtlCol="0">
            <a:spAutoFit/>
          </a:bodyPr>
          <a:lstStyle/>
          <a:p>
            <a:pPr algn="ctr"/>
            <a:r>
              <a:rPr lang="en-GB" b="1" dirty="0">
                <a:solidFill>
                  <a:schemeClr val="bg1"/>
                </a:solidFill>
              </a:rPr>
              <a:t>2</a:t>
            </a:r>
          </a:p>
        </p:txBody>
      </p:sp>
      <p:sp>
        <p:nvSpPr>
          <p:cNvPr id="31" name="TextBox 30"/>
          <p:cNvSpPr txBox="1"/>
          <p:nvPr/>
        </p:nvSpPr>
        <p:spPr>
          <a:xfrm>
            <a:off x="2090802" y="4678187"/>
            <a:ext cx="497899" cy="369332"/>
          </a:xfrm>
          <a:prstGeom prst="rect">
            <a:avLst/>
          </a:prstGeom>
          <a:solidFill>
            <a:srgbClr val="FF0000"/>
          </a:solidFill>
        </p:spPr>
        <p:txBody>
          <a:bodyPr wrap="square" rtlCol="0">
            <a:spAutoFit/>
          </a:bodyPr>
          <a:lstStyle/>
          <a:p>
            <a:pPr algn="ctr"/>
            <a:r>
              <a:rPr lang="en-GB" b="1" dirty="0" smtClean="0">
                <a:solidFill>
                  <a:schemeClr val="bg1"/>
                </a:solidFill>
              </a:rPr>
              <a:t>3</a:t>
            </a:r>
            <a:endParaRPr lang="en-GB" b="1" dirty="0">
              <a:solidFill>
                <a:schemeClr val="bg1"/>
              </a:solidFill>
            </a:endParaRPr>
          </a:p>
        </p:txBody>
      </p:sp>
      <p:sp>
        <p:nvSpPr>
          <p:cNvPr id="32" name="TextBox 31"/>
          <p:cNvSpPr txBox="1"/>
          <p:nvPr/>
        </p:nvSpPr>
        <p:spPr>
          <a:xfrm>
            <a:off x="4860032" y="6005924"/>
            <a:ext cx="497899" cy="369332"/>
          </a:xfrm>
          <a:prstGeom prst="rect">
            <a:avLst/>
          </a:prstGeom>
          <a:solidFill>
            <a:srgbClr val="FF0000"/>
          </a:solidFill>
        </p:spPr>
        <p:txBody>
          <a:bodyPr wrap="square" rtlCol="0">
            <a:spAutoFit/>
          </a:bodyPr>
          <a:lstStyle/>
          <a:p>
            <a:pPr algn="ctr"/>
            <a:r>
              <a:rPr lang="en-GB" b="1" dirty="0" smtClean="0">
                <a:solidFill>
                  <a:schemeClr val="bg1"/>
                </a:solidFill>
              </a:rPr>
              <a:t>4</a:t>
            </a:r>
            <a:endParaRPr lang="en-GB" b="1" dirty="0">
              <a:solidFill>
                <a:schemeClr val="bg1"/>
              </a:solidFill>
            </a:endParaRPr>
          </a:p>
        </p:txBody>
      </p:sp>
      <p:sp>
        <p:nvSpPr>
          <p:cNvPr id="33" name="TextBox 32"/>
          <p:cNvSpPr txBox="1"/>
          <p:nvPr/>
        </p:nvSpPr>
        <p:spPr>
          <a:xfrm>
            <a:off x="8028473" y="5774974"/>
            <a:ext cx="497899" cy="369332"/>
          </a:xfrm>
          <a:prstGeom prst="rect">
            <a:avLst/>
          </a:prstGeom>
          <a:solidFill>
            <a:srgbClr val="FF0000"/>
          </a:solidFill>
        </p:spPr>
        <p:txBody>
          <a:bodyPr wrap="square" rtlCol="0">
            <a:spAutoFit/>
          </a:bodyPr>
          <a:lstStyle/>
          <a:p>
            <a:pPr algn="ctr"/>
            <a:r>
              <a:rPr lang="en-GB" b="1" dirty="0" smtClean="0">
                <a:solidFill>
                  <a:schemeClr val="bg1"/>
                </a:solidFill>
              </a:rPr>
              <a:t>5</a:t>
            </a:r>
            <a:endParaRPr lang="en-GB" b="1" dirty="0">
              <a:solidFill>
                <a:schemeClr val="bg1"/>
              </a:solidFill>
            </a:endParaRPr>
          </a:p>
        </p:txBody>
      </p:sp>
    </p:spTree>
    <p:extLst>
      <p:ext uri="{BB962C8B-B14F-4D97-AF65-F5344CB8AC3E}">
        <p14:creationId xmlns:p14="http://schemas.microsoft.com/office/powerpoint/2010/main" val="304418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GB" dirty="0" smtClean="0">
                <a:solidFill>
                  <a:srgbClr val="FFFF00"/>
                </a:solidFill>
              </a:rPr>
              <a:t>Organising Ideas - Top Tip</a:t>
            </a:r>
            <a:endParaRPr lang="en-GB" dirty="0">
              <a:solidFill>
                <a:srgbClr val="FFFF00"/>
              </a:solidFill>
            </a:endParaRPr>
          </a:p>
        </p:txBody>
      </p:sp>
      <p:sp>
        <p:nvSpPr>
          <p:cNvPr id="3" name="Content Placeholder 2"/>
          <p:cNvSpPr>
            <a:spLocks noGrp="1"/>
          </p:cNvSpPr>
          <p:nvPr>
            <p:ph idx="1"/>
          </p:nvPr>
        </p:nvSpPr>
        <p:spPr>
          <a:xfrm>
            <a:off x="3563888" y="1945594"/>
            <a:ext cx="5122912" cy="4435734"/>
          </a:xfrm>
          <a:solidFill>
            <a:schemeClr val="accent1"/>
          </a:solidFill>
        </p:spPr>
        <p:txBody>
          <a:bodyPr>
            <a:normAutofit fontScale="92500"/>
          </a:bodyPr>
          <a:lstStyle/>
          <a:p>
            <a:pPr marL="0" indent="0">
              <a:buNone/>
            </a:pPr>
            <a:r>
              <a:rPr lang="en-GB" dirty="0" smtClean="0">
                <a:solidFill>
                  <a:srgbClr val="FFFF00"/>
                </a:solidFill>
              </a:rPr>
              <a:t>You might have ideas that you can group together or that form a natural development of each other.  You might also want to consider writing about the ideas in a chronological way, so that your essay develops along with the text/ case-study/ historical event.</a:t>
            </a:r>
            <a:endParaRPr lang="en-GB" dirty="0">
              <a:solidFill>
                <a:srgbClr val="FFFF00"/>
              </a:solidFill>
            </a:endParaRPr>
          </a:p>
        </p:txBody>
      </p:sp>
    </p:spTree>
    <p:extLst>
      <p:ext uri="{BB962C8B-B14F-4D97-AF65-F5344CB8AC3E}">
        <p14:creationId xmlns:p14="http://schemas.microsoft.com/office/powerpoint/2010/main" val="2975925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Developing Ideas</a:t>
            </a:r>
            <a:endParaRPr lang="en-GB" dirty="0">
              <a:solidFill>
                <a:schemeClr val="tx2"/>
              </a:solidFill>
            </a:endParaRPr>
          </a:p>
        </p:txBody>
      </p:sp>
      <p:sp>
        <p:nvSpPr>
          <p:cNvPr id="3" name="Content Placeholder 2"/>
          <p:cNvSpPr>
            <a:spLocks noGrp="1"/>
          </p:cNvSpPr>
          <p:nvPr>
            <p:ph idx="1"/>
          </p:nvPr>
        </p:nvSpPr>
        <p:spPr>
          <a:xfrm>
            <a:off x="457200" y="1600200"/>
            <a:ext cx="8229600" cy="5069160"/>
          </a:xfrm>
        </p:spPr>
        <p:txBody>
          <a:bodyPr>
            <a:noAutofit/>
          </a:bodyPr>
          <a:lstStyle/>
          <a:p>
            <a:pPr marL="0" indent="0">
              <a:buNone/>
            </a:pPr>
            <a:r>
              <a:rPr lang="en-GB" sz="2800" dirty="0" smtClean="0">
                <a:solidFill>
                  <a:schemeClr val="tx2"/>
                </a:solidFill>
              </a:rPr>
              <a:t>This is the part where you need to consider the ‘</a:t>
            </a:r>
            <a:r>
              <a:rPr lang="en-GB" sz="2800" b="1" dirty="0" smtClean="0">
                <a:solidFill>
                  <a:schemeClr val="tx2"/>
                </a:solidFill>
              </a:rPr>
              <a:t>how’ </a:t>
            </a:r>
            <a:r>
              <a:rPr lang="en-GB" sz="2800" dirty="0" smtClean="0">
                <a:solidFill>
                  <a:schemeClr val="tx2"/>
                </a:solidFill>
              </a:rPr>
              <a:t>bit of the question or the </a:t>
            </a:r>
            <a:r>
              <a:rPr lang="en-GB" sz="2800" b="1" dirty="0" smtClean="0">
                <a:solidFill>
                  <a:schemeClr val="tx2"/>
                </a:solidFill>
              </a:rPr>
              <a:t>‘evaluate’ </a:t>
            </a:r>
            <a:r>
              <a:rPr lang="en-GB" sz="2800" dirty="0" smtClean="0">
                <a:solidFill>
                  <a:schemeClr val="tx2"/>
                </a:solidFill>
              </a:rPr>
              <a:t>section.</a:t>
            </a:r>
          </a:p>
          <a:p>
            <a:pPr marL="0" indent="0">
              <a:buNone/>
            </a:pPr>
            <a:endParaRPr lang="en-GB" sz="2800" b="1" dirty="0">
              <a:solidFill>
                <a:schemeClr val="tx2"/>
              </a:solidFill>
            </a:endParaRPr>
          </a:p>
          <a:p>
            <a:pPr marL="0" indent="0">
              <a:buNone/>
            </a:pPr>
            <a:r>
              <a:rPr lang="en-GB" sz="2800" dirty="0" smtClean="0">
                <a:solidFill>
                  <a:schemeClr val="tx2"/>
                </a:solidFill>
              </a:rPr>
              <a:t>This is where you need to be identifying and exploring the evidence, quotes, case-study data, sources etc.</a:t>
            </a:r>
          </a:p>
          <a:p>
            <a:pPr marL="0" indent="0">
              <a:buNone/>
            </a:pPr>
            <a:endParaRPr lang="en-GB" sz="2800" dirty="0">
              <a:solidFill>
                <a:schemeClr val="tx2"/>
              </a:solidFill>
            </a:endParaRPr>
          </a:p>
          <a:p>
            <a:pPr marL="0" indent="0">
              <a:buNone/>
            </a:pPr>
            <a:r>
              <a:rPr lang="en-GB" sz="2800" dirty="0" smtClean="0">
                <a:solidFill>
                  <a:schemeClr val="tx2"/>
                </a:solidFill>
              </a:rPr>
              <a:t>As well as being able to provide the evidence, you need to be able to comment on how it is relevant to the question and to be able to offer your own critical exploration of it.  </a:t>
            </a:r>
          </a:p>
        </p:txBody>
      </p:sp>
    </p:spTree>
    <p:extLst>
      <p:ext uri="{BB962C8B-B14F-4D97-AF65-F5344CB8AC3E}">
        <p14:creationId xmlns:p14="http://schemas.microsoft.com/office/powerpoint/2010/main" val="124687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855876"/>
            <a:ext cx="8229600" cy="1143000"/>
          </a:xfrm>
          <a:solidFill>
            <a:srgbClr val="FFFF00"/>
          </a:solidFill>
        </p:spPr>
        <p:txBody>
          <a:bodyPr>
            <a:normAutofit fontScale="90000"/>
          </a:bodyPr>
          <a:lstStyle/>
          <a:p>
            <a:r>
              <a:rPr lang="en-GB" dirty="0" smtClean="0">
                <a:solidFill>
                  <a:schemeClr val="tx2"/>
                </a:solidFill>
              </a:rPr>
              <a:t>How is the theme of </a:t>
            </a:r>
            <a:r>
              <a:rPr lang="en-GB" b="1" dirty="0" smtClean="0">
                <a:solidFill>
                  <a:schemeClr val="tx2"/>
                </a:solidFill>
              </a:rPr>
              <a:t>loneliness </a:t>
            </a:r>
            <a:r>
              <a:rPr lang="en-GB" dirty="0" smtClean="0">
                <a:solidFill>
                  <a:schemeClr val="tx2"/>
                </a:solidFill>
              </a:rPr>
              <a:t>explored in the novella?</a:t>
            </a:r>
            <a:endParaRPr lang="en-GB" dirty="0">
              <a:solidFill>
                <a:schemeClr val="tx2"/>
              </a:solidFill>
            </a:endParaRPr>
          </a:p>
        </p:txBody>
      </p:sp>
      <p:sp>
        <p:nvSpPr>
          <p:cNvPr id="5" name="Rectangle 4"/>
          <p:cNvSpPr/>
          <p:nvPr/>
        </p:nvSpPr>
        <p:spPr>
          <a:xfrm>
            <a:off x="395536" y="332656"/>
            <a:ext cx="3451779" cy="523220"/>
          </a:xfrm>
          <a:prstGeom prst="rect">
            <a:avLst/>
          </a:prstGeom>
        </p:spPr>
        <p:txBody>
          <a:bodyPr wrap="none">
            <a:spAutoFit/>
          </a:bodyPr>
          <a:lstStyle/>
          <a:p>
            <a:r>
              <a:rPr lang="en-GB" sz="2800" b="1" dirty="0" smtClean="0">
                <a:solidFill>
                  <a:schemeClr val="tx2"/>
                </a:solidFill>
              </a:rPr>
              <a:t>Stage 4:</a:t>
            </a:r>
            <a:r>
              <a:rPr lang="en-GB" sz="2800" dirty="0" smtClean="0">
                <a:solidFill>
                  <a:schemeClr val="tx2"/>
                </a:solidFill>
              </a:rPr>
              <a:t> develop ideas</a:t>
            </a:r>
            <a:endParaRPr lang="en-GB" sz="4800" dirty="0" smtClean="0">
              <a:solidFill>
                <a:schemeClr val="tx2"/>
              </a:solidFill>
            </a:endParaRPr>
          </a:p>
        </p:txBody>
      </p:sp>
      <p:grpSp>
        <p:nvGrpSpPr>
          <p:cNvPr id="16" name="Group 15"/>
          <p:cNvGrpSpPr/>
          <p:nvPr/>
        </p:nvGrpSpPr>
        <p:grpSpPr>
          <a:xfrm>
            <a:off x="1907704" y="3068960"/>
            <a:ext cx="5184576" cy="2955451"/>
            <a:chOff x="1907704" y="2780928"/>
            <a:chExt cx="5184576" cy="2955451"/>
          </a:xfrm>
        </p:grpSpPr>
        <p:sp>
          <p:nvSpPr>
            <p:cNvPr id="4" name="Flowchart: Alternate Process 3"/>
            <p:cNvSpPr/>
            <p:nvPr/>
          </p:nvSpPr>
          <p:spPr>
            <a:xfrm>
              <a:off x="2771800" y="3429000"/>
              <a:ext cx="3528392" cy="15121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FF00"/>
                  </a:solidFill>
                </a:rPr>
                <a:t>Loneliness</a:t>
              </a:r>
              <a:endParaRPr lang="en-GB" b="1" dirty="0">
                <a:solidFill>
                  <a:srgbClr val="FFFF00"/>
                </a:solidFill>
              </a:endParaRPr>
            </a:p>
          </p:txBody>
        </p:sp>
        <p:cxnSp>
          <p:nvCxnSpPr>
            <p:cNvPr id="7" name="Straight Arrow Connector 6"/>
            <p:cNvCxnSpPr>
              <a:stCxn id="4" idx="0"/>
            </p:cNvCxnSpPr>
            <p:nvPr/>
          </p:nvCxnSpPr>
          <p:spPr>
            <a:xfrm flipV="1">
              <a:off x="4535996" y="27809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27701" y="4944291"/>
              <a:ext cx="8295"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07704" y="407707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300192" y="4188920"/>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3538736" y="2607295"/>
            <a:ext cx="2376264" cy="461665"/>
          </a:xfrm>
          <a:prstGeom prst="rect">
            <a:avLst/>
          </a:prstGeom>
          <a:noFill/>
        </p:spPr>
        <p:txBody>
          <a:bodyPr wrap="square" rtlCol="0">
            <a:spAutoFit/>
          </a:bodyPr>
          <a:lstStyle/>
          <a:p>
            <a:r>
              <a:rPr lang="en-GB" sz="2400" dirty="0" smtClean="0"/>
              <a:t>Playing Solitaire</a:t>
            </a:r>
            <a:endParaRPr lang="en-GB" sz="2400" dirty="0"/>
          </a:p>
        </p:txBody>
      </p:sp>
      <p:sp>
        <p:nvSpPr>
          <p:cNvPr id="18" name="TextBox 17"/>
          <p:cNvSpPr txBox="1"/>
          <p:nvPr/>
        </p:nvSpPr>
        <p:spPr>
          <a:xfrm>
            <a:off x="7092280" y="3091957"/>
            <a:ext cx="1872208" cy="1569660"/>
          </a:xfrm>
          <a:prstGeom prst="rect">
            <a:avLst/>
          </a:prstGeom>
          <a:noFill/>
        </p:spPr>
        <p:txBody>
          <a:bodyPr wrap="square" rtlCol="0">
            <a:spAutoFit/>
          </a:bodyPr>
          <a:lstStyle/>
          <a:p>
            <a:r>
              <a:rPr lang="en-GB" sz="2400" dirty="0" smtClean="0"/>
              <a:t>Migrant workers/ always on the move</a:t>
            </a:r>
            <a:endParaRPr lang="en-GB" sz="2400" dirty="0"/>
          </a:p>
        </p:txBody>
      </p:sp>
      <p:sp>
        <p:nvSpPr>
          <p:cNvPr id="19" name="TextBox 18"/>
          <p:cNvSpPr txBox="1"/>
          <p:nvPr/>
        </p:nvSpPr>
        <p:spPr>
          <a:xfrm>
            <a:off x="2766508" y="6005924"/>
            <a:ext cx="2891769" cy="830997"/>
          </a:xfrm>
          <a:prstGeom prst="rect">
            <a:avLst/>
          </a:prstGeom>
          <a:noFill/>
        </p:spPr>
        <p:txBody>
          <a:bodyPr wrap="square" rtlCol="0">
            <a:spAutoFit/>
          </a:bodyPr>
          <a:lstStyle/>
          <a:p>
            <a:r>
              <a:rPr lang="en-GB" sz="2400" dirty="0" smtClean="0"/>
              <a:t>Curley’s Wife – looking for company</a:t>
            </a:r>
            <a:endParaRPr lang="en-GB" sz="2400" dirty="0"/>
          </a:p>
        </p:txBody>
      </p:sp>
      <p:sp>
        <p:nvSpPr>
          <p:cNvPr id="20" name="TextBox 19"/>
          <p:cNvSpPr txBox="1"/>
          <p:nvPr/>
        </p:nvSpPr>
        <p:spPr>
          <a:xfrm>
            <a:off x="394226" y="4028871"/>
            <a:ext cx="1872208" cy="1200329"/>
          </a:xfrm>
          <a:prstGeom prst="rect">
            <a:avLst/>
          </a:prstGeom>
          <a:noFill/>
        </p:spPr>
        <p:txBody>
          <a:bodyPr wrap="square" rtlCol="0">
            <a:spAutoFit/>
          </a:bodyPr>
          <a:lstStyle/>
          <a:p>
            <a:r>
              <a:rPr lang="en-GB" sz="2400" dirty="0" smtClean="0"/>
              <a:t>Candy’s relationship with his dog</a:t>
            </a:r>
            <a:endParaRPr lang="en-GB" sz="2400" dirty="0"/>
          </a:p>
        </p:txBody>
      </p:sp>
      <p:cxnSp>
        <p:nvCxnSpPr>
          <p:cNvPr id="21" name="Straight Arrow Connector 20"/>
          <p:cNvCxnSpPr/>
          <p:nvPr/>
        </p:nvCxnSpPr>
        <p:spPr>
          <a:xfrm flipH="1" flipV="1">
            <a:off x="1989165" y="3392996"/>
            <a:ext cx="864096"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46967" y="2491793"/>
            <a:ext cx="2376264" cy="1200329"/>
          </a:xfrm>
          <a:prstGeom prst="rect">
            <a:avLst/>
          </a:prstGeom>
          <a:noFill/>
        </p:spPr>
        <p:txBody>
          <a:bodyPr wrap="square" rtlCol="0">
            <a:spAutoFit/>
          </a:bodyPr>
          <a:lstStyle/>
          <a:p>
            <a:r>
              <a:rPr lang="en-GB" sz="2400" dirty="0" smtClean="0"/>
              <a:t>George and Lennie sticking together</a:t>
            </a:r>
            <a:endParaRPr lang="en-GB" sz="2400" dirty="0"/>
          </a:p>
        </p:txBody>
      </p:sp>
      <p:cxnSp>
        <p:nvCxnSpPr>
          <p:cNvPr id="24" name="Straight Arrow Connector 23"/>
          <p:cNvCxnSpPr/>
          <p:nvPr/>
        </p:nvCxnSpPr>
        <p:spPr>
          <a:xfrm>
            <a:off x="6291897" y="5047519"/>
            <a:ext cx="800383" cy="580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157214" y="5347922"/>
            <a:ext cx="1979712" cy="830997"/>
          </a:xfrm>
          <a:prstGeom prst="rect">
            <a:avLst/>
          </a:prstGeom>
          <a:noFill/>
        </p:spPr>
        <p:txBody>
          <a:bodyPr wrap="square" rtlCol="0">
            <a:spAutoFit/>
          </a:bodyPr>
          <a:lstStyle/>
          <a:p>
            <a:r>
              <a:rPr lang="en-GB" sz="2400" dirty="0" smtClean="0"/>
              <a:t>Crooks – alone </a:t>
            </a:r>
            <a:endParaRPr lang="en-GB" sz="2400" dirty="0"/>
          </a:p>
        </p:txBody>
      </p:sp>
      <p:cxnSp>
        <p:nvCxnSpPr>
          <p:cNvPr id="6" name="Straight Connector 5"/>
          <p:cNvCxnSpPr/>
          <p:nvPr/>
        </p:nvCxnSpPr>
        <p:spPr>
          <a:xfrm>
            <a:off x="755576" y="2644316"/>
            <a:ext cx="1510858" cy="12920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55576" y="3008450"/>
            <a:ext cx="1800200" cy="1670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5033" y="3357081"/>
            <a:ext cx="1260198" cy="1880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244408" y="3091957"/>
            <a:ext cx="497899" cy="369332"/>
          </a:xfrm>
          <a:prstGeom prst="rect">
            <a:avLst/>
          </a:prstGeom>
          <a:solidFill>
            <a:srgbClr val="FF0000"/>
          </a:solidFill>
        </p:spPr>
        <p:txBody>
          <a:bodyPr wrap="square" rtlCol="0">
            <a:spAutoFit/>
          </a:bodyPr>
          <a:lstStyle/>
          <a:p>
            <a:pPr algn="ctr"/>
            <a:r>
              <a:rPr lang="en-GB" b="1" dirty="0" smtClean="0">
                <a:solidFill>
                  <a:schemeClr val="bg1"/>
                </a:solidFill>
              </a:rPr>
              <a:t>1</a:t>
            </a:r>
            <a:endParaRPr lang="en-GB" b="1" dirty="0">
              <a:solidFill>
                <a:schemeClr val="bg1"/>
              </a:solidFill>
            </a:endParaRPr>
          </a:p>
        </p:txBody>
      </p:sp>
      <p:sp>
        <p:nvSpPr>
          <p:cNvPr id="30" name="TextBox 29"/>
          <p:cNvSpPr txBox="1"/>
          <p:nvPr/>
        </p:nvSpPr>
        <p:spPr>
          <a:xfrm>
            <a:off x="5658277" y="2524253"/>
            <a:ext cx="497899" cy="369332"/>
          </a:xfrm>
          <a:prstGeom prst="rect">
            <a:avLst/>
          </a:prstGeom>
          <a:solidFill>
            <a:srgbClr val="FF0000"/>
          </a:solidFill>
        </p:spPr>
        <p:txBody>
          <a:bodyPr wrap="square" rtlCol="0">
            <a:spAutoFit/>
          </a:bodyPr>
          <a:lstStyle/>
          <a:p>
            <a:pPr algn="ctr"/>
            <a:r>
              <a:rPr lang="en-GB" b="1" dirty="0">
                <a:solidFill>
                  <a:schemeClr val="bg1"/>
                </a:solidFill>
              </a:rPr>
              <a:t>2</a:t>
            </a:r>
          </a:p>
        </p:txBody>
      </p:sp>
      <p:sp>
        <p:nvSpPr>
          <p:cNvPr id="31" name="TextBox 30"/>
          <p:cNvSpPr txBox="1"/>
          <p:nvPr/>
        </p:nvSpPr>
        <p:spPr>
          <a:xfrm>
            <a:off x="2090802" y="4678187"/>
            <a:ext cx="497899" cy="369332"/>
          </a:xfrm>
          <a:prstGeom prst="rect">
            <a:avLst/>
          </a:prstGeom>
          <a:solidFill>
            <a:srgbClr val="FF0000"/>
          </a:solidFill>
        </p:spPr>
        <p:txBody>
          <a:bodyPr wrap="square" rtlCol="0">
            <a:spAutoFit/>
          </a:bodyPr>
          <a:lstStyle/>
          <a:p>
            <a:pPr algn="ctr"/>
            <a:r>
              <a:rPr lang="en-GB" b="1" dirty="0" smtClean="0">
                <a:solidFill>
                  <a:schemeClr val="bg1"/>
                </a:solidFill>
              </a:rPr>
              <a:t>3</a:t>
            </a:r>
            <a:endParaRPr lang="en-GB" b="1" dirty="0">
              <a:solidFill>
                <a:schemeClr val="bg1"/>
              </a:solidFill>
            </a:endParaRPr>
          </a:p>
        </p:txBody>
      </p:sp>
      <p:sp>
        <p:nvSpPr>
          <p:cNvPr id="32" name="TextBox 31"/>
          <p:cNvSpPr txBox="1"/>
          <p:nvPr/>
        </p:nvSpPr>
        <p:spPr>
          <a:xfrm>
            <a:off x="4860032" y="6005924"/>
            <a:ext cx="497899" cy="369332"/>
          </a:xfrm>
          <a:prstGeom prst="rect">
            <a:avLst/>
          </a:prstGeom>
          <a:solidFill>
            <a:srgbClr val="FF0000"/>
          </a:solidFill>
        </p:spPr>
        <p:txBody>
          <a:bodyPr wrap="square" rtlCol="0">
            <a:spAutoFit/>
          </a:bodyPr>
          <a:lstStyle/>
          <a:p>
            <a:pPr algn="ctr"/>
            <a:r>
              <a:rPr lang="en-GB" b="1" dirty="0" smtClean="0">
                <a:solidFill>
                  <a:schemeClr val="bg1"/>
                </a:solidFill>
              </a:rPr>
              <a:t>4</a:t>
            </a:r>
            <a:endParaRPr lang="en-GB" b="1" dirty="0">
              <a:solidFill>
                <a:schemeClr val="bg1"/>
              </a:solidFill>
            </a:endParaRPr>
          </a:p>
        </p:txBody>
      </p:sp>
      <p:sp>
        <p:nvSpPr>
          <p:cNvPr id="33" name="TextBox 32"/>
          <p:cNvSpPr txBox="1"/>
          <p:nvPr/>
        </p:nvSpPr>
        <p:spPr>
          <a:xfrm>
            <a:off x="8028473" y="5774974"/>
            <a:ext cx="497899" cy="369332"/>
          </a:xfrm>
          <a:prstGeom prst="rect">
            <a:avLst/>
          </a:prstGeom>
          <a:solidFill>
            <a:srgbClr val="FF0000"/>
          </a:solidFill>
        </p:spPr>
        <p:txBody>
          <a:bodyPr wrap="square" rtlCol="0">
            <a:spAutoFit/>
          </a:bodyPr>
          <a:lstStyle/>
          <a:p>
            <a:pPr algn="ctr"/>
            <a:r>
              <a:rPr lang="en-GB" b="1" dirty="0" smtClean="0">
                <a:solidFill>
                  <a:schemeClr val="bg1"/>
                </a:solidFill>
              </a:rPr>
              <a:t>5</a:t>
            </a:r>
            <a:endParaRPr lang="en-GB" b="1" dirty="0">
              <a:solidFill>
                <a:schemeClr val="bg1"/>
              </a:solidFill>
            </a:endParaRPr>
          </a:p>
        </p:txBody>
      </p:sp>
      <p:cxnSp>
        <p:nvCxnSpPr>
          <p:cNvPr id="9" name="Straight Arrow Connector 8"/>
          <p:cNvCxnSpPr/>
          <p:nvPr/>
        </p:nvCxnSpPr>
        <p:spPr>
          <a:xfrm flipV="1">
            <a:off x="6245295" y="2499132"/>
            <a:ext cx="432048" cy="12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94648" y="2037467"/>
            <a:ext cx="2376264" cy="923330"/>
          </a:xfrm>
          <a:prstGeom prst="rect">
            <a:avLst/>
          </a:prstGeom>
          <a:noFill/>
        </p:spPr>
        <p:txBody>
          <a:bodyPr wrap="square" rtlCol="0">
            <a:spAutoFit/>
          </a:bodyPr>
          <a:lstStyle/>
          <a:p>
            <a:r>
              <a:rPr lang="en-GB" dirty="0" smtClean="0">
                <a:solidFill>
                  <a:schemeClr val="tx2"/>
                </a:solidFill>
              </a:rPr>
              <a:t>“laid a Solitaire hand” – solitaire – root word ‘solitary’ - alone</a:t>
            </a:r>
            <a:endParaRPr lang="en-GB" dirty="0">
              <a:solidFill>
                <a:schemeClr val="tx2"/>
              </a:solidFill>
            </a:endParaRPr>
          </a:p>
        </p:txBody>
      </p:sp>
      <p:sp>
        <p:nvSpPr>
          <p:cNvPr id="34" name="TextBox 33"/>
          <p:cNvSpPr txBox="1"/>
          <p:nvPr/>
        </p:nvSpPr>
        <p:spPr>
          <a:xfrm>
            <a:off x="212437" y="5913383"/>
            <a:ext cx="2376264" cy="923330"/>
          </a:xfrm>
          <a:prstGeom prst="rect">
            <a:avLst/>
          </a:prstGeom>
          <a:noFill/>
        </p:spPr>
        <p:txBody>
          <a:bodyPr wrap="square" rtlCol="0">
            <a:spAutoFit/>
          </a:bodyPr>
          <a:lstStyle/>
          <a:p>
            <a:r>
              <a:rPr lang="en-GB" dirty="0" smtClean="0">
                <a:solidFill>
                  <a:schemeClr val="tx2"/>
                </a:solidFill>
              </a:rPr>
              <a:t>Adjective “red” – links to danger/ attention seeking</a:t>
            </a:r>
            <a:endParaRPr lang="en-GB" dirty="0">
              <a:solidFill>
                <a:schemeClr val="tx2"/>
              </a:solidFill>
            </a:endParaRPr>
          </a:p>
        </p:txBody>
      </p:sp>
      <p:cxnSp>
        <p:nvCxnSpPr>
          <p:cNvPr id="35" name="Straight Arrow Connector 34"/>
          <p:cNvCxnSpPr/>
          <p:nvPr/>
        </p:nvCxnSpPr>
        <p:spPr>
          <a:xfrm flipH="1">
            <a:off x="1846574" y="655992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79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GB" dirty="0" smtClean="0">
                <a:solidFill>
                  <a:srgbClr val="FFFF00"/>
                </a:solidFill>
              </a:rPr>
              <a:t>Developing Ideas - Top Tip</a:t>
            </a:r>
            <a:endParaRPr lang="en-GB" dirty="0">
              <a:solidFill>
                <a:srgbClr val="FFFF00"/>
              </a:solidFill>
            </a:endParaRPr>
          </a:p>
        </p:txBody>
      </p:sp>
      <p:sp>
        <p:nvSpPr>
          <p:cNvPr id="3" name="Content Placeholder 2"/>
          <p:cNvSpPr>
            <a:spLocks noGrp="1"/>
          </p:cNvSpPr>
          <p:nvPr>
            <p:ph idx="1"/>
          </p:nvPr>
        </p:nvSpPr>
        <p:spPr>
          <a:xfrm>
            <a:off x="467544" y="1772816"/>
            <a:ext cx="5122912" cy="4435734"/>
          </a:xfrm>
          <a:solidFill>
            <a:schemeClr val="accent1"/>
          </a:solidFill>
        </p:spPr>
        <p:txBody>
          <a:bodyPr>
            <a:normAutofit/>
          </a:bodyPr>
          <a:lstStyle/>
          <a:p>
            <a:pPr marL="0" indent="0">
              <a:buNone/>
            </a:pPr>
            <a:r>
              <a:rPr lang="en-GB" dirty="0" smtClean="0">
                <a:solidFill>
                  <a:srgbClr val="FFFF00"/>
                </a:solidFill>
              </a:rPr>
              <a:t>Don’t include an idea if you can’t:</a:t>
            </a:r>
          </a:p>
          <a:p>
            <a:pPr marL="0" indent="0">
              <a:buNone/>
            </a:pPr>
            <a:r>
              <a:rPr lang="en-GB" dirty="0" smtClean="0">
                <a:solidFill>
                  <a:srgbClr val="FFFF00"/>
                </a:solidFill>
              </a:rPr>
              <a:t> - explore how it is important</a:t>
            </a:r>
          </a:p>
          <a:p>
            <a:pPr marL="0" indent="0">
              <a:buNone/>
            </a:pPr>
            <a:r>
              <a:rPr lang="en-GB" dirty="0">
                <a:solidFill>
                  <a:srgbClr val="FFFF00"/>
                </a:solidFill>
              </a:rPr>
              <a:t> </a:t>
            </a:r>
            <a:r>
              <a:rPr lang="en-GB" dirty="0" smtClean="0">
                <a:solidFill>
                  <a:srgbClr val="FFFF00"/>
                </a:solidFill>
              </a:rPr>
              <a:t>- link it to the question</a:t>
            </a:r>
          </a:p>
          <a:p>
            <a:pPr marL="0" indent="0">
              <a:buNone/>
            </a:pPr>
            <a:r>
              <a:rPr lang="en-GB" dirty="0">
                <a:solidFill>
                  <a:srgbClr val="FFFF00"/>
                </a:solidFill>
              </a:rPr>
              <a:t> </a:t>
            </a:r>
            <a:r>
              <a:rPr lang="en-GB" dirty="0" smtClean="0">
                <a:solidFill>
                  <a:srgbClr val="FFFF00"/>
                </a:solidFill>
              </a:rPr>
              <a:t>- back it up with evidence</a:t>
            </a:r>
          </a:p>
          <a:p>
            <a:pPr marL="0" indent="0">
              <a:buNone/>
            </a:pPr>
            <a:r>
              <a:rPr lang="en-GB" dirty="0">
                <a:solidFill>
                  <a:srgbClr val="FFFF00"/>
                </a:solidFill>
              </a:rPr>
              <a:t> </a:t>
            </a:r>
            <a:r>
              <a:rPr lang="en-GB" dirty="0" smtClean="0">
                <a:solidFill>
                  <a:srgbClr val="FFFF00"/>
                </a:solidFill>
              </a:rPr>
              <a:t>- develop an interpretation</a:t>
            </a:r>
            <a:endParaRPr lang="en-GB" dirty="0">
              <a:solidFill>
                <a:srgbClr val="FFFF00"/>
              </a:solidFill>
            </a:endParaRPr>
          </a:p>
        </p:txBody>
      </p:sp>
    </p:spTree>
    <p:extLst>
      <p:ext uri="{BB962C8B-B14F-4D97-AF65-F5344CB8AC3E}">
        <p14:creationId xmlns:p14="http://schemas.microsoft.com/office/powerpoint/2010/main" val="4010002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720080"/>
          </a:xfrm>
          <a:solidFill>
            <a:schemeClr val="tx2">
              <a:lumMod val="60000"/>
              <a:lumOff val="40000"/>
            </a:schemeClr>
          </a:solidFill>
        </p:spPr>
        <p:txBody>
          <a:bodyPr>
            <a:normAutofit fontScale="90000"/>
          </a:bodyPr>
          <a:lstStyle/>
          <a:p>
            <a:r>
              <a:rPr lang="en-GB" dirty="0" smtClean="0">
                <a:solidFill>
                  <a:srgbClr val="FFFF00"/>
                </a:solidFill>
              </a:rPr>
              <a:t>Introduction</a:t>
            </a:r>
            <a:endParaRPr lang="en-GB" dirty="0">
              <a:solidFill>
                <a:srgbClr val="FFFF00"/>
              </a:solidFill>
            </a:endParaRPr>
          </a:p>
        </p:txBody>
      </p:sp>
      <p:sp>
        <p:nvSpPr>
          <p:cNvPr id="3" name="Content Placeholder 2"/>
          <p:cNvSpPr>
            <a:spLocks noGrp="1"/>
          </p:cNvSpPr>
          <p:nvPr>
            <p:ph idx="1"/>
          </p:nvPr>
        </p:nvSpPr>
        <p:spPr>
          <a:xfrm>
            <a:off x="107504" y="908720"/>
            <a:ext cx="8856984" cy="4525963"/>
          </a:xfrm>
        </p:spPr>
        <p:txBody>
          <a:bodyPr/>
          <a:lstStyle/>
          <a:p>
            <a:pPr marL="0" indent="0">
              <a:buNone/>
            </a:pPr>
            <a:r>
              <a:rPr lang="en-GB" sz="2400" dirty="0" smtClean="0">
                <a:solidFill>
                  <a:schemeClr val="tx2"/>
                </a:solidFill>
              </a:rPr>
              <a:t>Your introduction is usually a re-wording of the question.  In an exam scenario, don’t waste time explaining how you will answer the question,  just get straight to it:</a:t>
            </a:r>
          </a:p>
          <a:p>
            <a:pPr marL="0" indent="0">
              <a:buNone/>
            </a:pPr>
            <a:r>
              <a:rPr lang="en-GB" sz="2000" dirty="0" smtClean="0">
                <a:solidFill>
                  <a:schemeClr val="tx2"/>
                </a:solidFill>
              </a:rPr>
              <a:t>Outline and evaluate one or more research studies which have investigated the accuracy of eyewitness testimony.</a:t>
            </a:r>
          </a:p>
          <a:p>
            <a:pPr marL="0" indent="0">
              <a:buNone/>
            </a:pPr>
            <a:r>
              <a:rPr lang="en-GB" sz="2000" i="1" dirty="0" smtClean="0">
                <a:solidFill>
                  <a:srgbClr val="FF0000"/>
                </a:solidFill>
              </a:rPr>
              <a:t>The accuracy of eyewitness testimony was explored in a research study in 1995 by…</a:t>
            </a:r>
          </a:p>
          <a:p>
            <a:pPr marL="0" indent="0">
              <a:buNone/>
            </a:pPr>
            <a:r>
              <a:rPr lang="en-GB" sz="2000" dirty="0" smtClean="0">
                <a:solidFill>
                  <a:schemeClr val="tx2"/>
                </a:solidFill>
              </a:rPr>
              <a:t>How does Shelley present the idea of duality in the novel?</a:t>
            </a:r>
          </a:p>
          <a:p>
            <a:pPr marL="0" indent="0">
              <a:buNone/>
            </a:pPr>
            <a:r>
              <a:rPr lang="en-GB" sz="2000" i="1" dirty="0" smtClean="0">
                <a:solidFill>
                  <a:srgbClr val="FF0000"/>
                </a:solidFill>
              </a:rPr>
              <a:t>The idea of duality is first introduced in Chapter 4 when Shelley…</a:t>
            </a:r>
          </a:p>
          <a:p>
            <a:pPr marL="0" indent="0">
              <a:buNone/>
            </a:pPr>
            <a:endParaRPr lang="en-GB" sz="2400" i="1" dirty="0" smtClean="0">
              <a:solidFill>
                <a:srgbClr val="FF0000"/>
              </a:solidFill>
            </a:endParaRPr>
          </a:p>
          <a:p>
            <a:pPr marL="0" indent="0">
              <a:buNone/>
            </a:pPr>
            <a:endParaRPr lang="en-GB" sz="2400" i="1" dirty="0" smtClean="0">
              <a:solidFill>
                <a:srgbClr val="FF0000"/>
              </a:solidFill>
            </a:endParaRPr>
          </a:p>
          <a:p>
            <a:pPr marL="0" indent="0">
              <a:buNone/>
            </a:pPr>
            <a:endParaRPr lang="en-GB" dirty="0">
              <a:solidFill>
                <a:schemeClr val="tx2"/>
              </a:solidFill>
            </a:endParaRPr>
          </a:p>
        </p:txBody>
      </p:sp>
      <p:sp>
        <p:nvSpPr>
          <p:cNvPr id="4" name="Cloud 3"/>
          <p:cNvSpPr/>
          <p:nvPr/>
        </p:nvSpPr>
        <p:spPr>
          <a:xfrm>
            <a:off x="0" y="3789040"/>
            <a:ext cx="8964488" cy="30689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FF00"/>
                </a:solidFill>
              </a:rPr>
              <a:t>It is also common to introduce some wider context or an overview of the topic in your opening paragraph.  Only do so if it is relevant and if it is there to support your answer or to prove you have a close understanding of the significance of the topic you have been asked to write about.</a:t>
            </a:r>
            <a:endParaRPr lang="en-GB" sz="2000" dirty="0">
              <a:solidFill>
                <a:srgbClr val="FFFF00"/>
              </a:solidFill>
            </a:endParaRPr>
          </a:p>
        </p:txBody>
      </p:sp>
    </p:spTree>
    <p:extLst>
      <p:ext uri="{BB962C8B-B14F-4D97-AF65-F5344CB8AC3E}">
        <p14:creationId xmlns:p14="http://schemas.microsoft.com/office/powerpoint/2010/main" val="263136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205"/>
            <a:ext cx="8229600" cy="1143000"/>
          </a:xfrm>
          <a:solidFill>
            <a:srgbClr val="FFFF00"/>
          </a:solidFill>
        </p:spPr>
        <p:txBody>
          <a:bodyPr/>
          <a:lstStyle/>
          <a:p>
            <a:r>
              <a:rPr lang="en-GB" dirty="0" smtClean="0">
                <a:solidFill>
                  <a:schemeClr val="tx2"/>
                </a:solidFill>
              </a:rPr>
              <a:t>Example</a:t>
            </a:r>
            <a:endParaRPr lang="en-GB" dirty="0">
              <a:solidFill>
                <a:schemeClr val="tx2"/>
              </a:solidFill>
            </a:endParaRPr>
          </a:p>
        </p:txBody>
      </p:sp>
      <p:sp>
        <p:nvSpPr>
          <p:cNvPr id="3" name="Content Placeholder 2"/>
          <p:cNvSpPr>
            <a:spLocks noGrp="1"/>
          </p:cNvSpPr>
          <p:nvPr>
            <p:ph idx="1"/>
          </p:nvPr>
        </p:nvSpPr>
        <p:spPr>
          <a:xfrm>
            <a:off x="467544" y="1124744"/>
            <a:ext cx="8229600" cy="4997152"/>
          </a:xfrm>
        </p:spPr>
        <p:txBody>
          <a:bodyPr>
            <a:noAutofit/>
          </a:bodyPr>
          <a:lstStyle/>
          <a:p>
            <a:pPr marL="0" indent="0">
              <a:buNone/>
            </a:pPr>
            <a:r>
              <a:rPr lang="en-GB" sz="2400" dirty="0" smtClean="0">
                <a:solidFill>
                  <a:schemeClr val="tx2"/>
                </a:solidFill>
              </a:rPr>
              <a:t>“The main purpose of Gothic fiction is to break normal moral and social codes.” Discuss.</a:t>
            </a:r>
          </a:p>
          <a:p>
            <a:pPr marL="0" indent="0">
              <a:buNone/>
            </a:pPr>
            <a:endParaRPr lang="en-GB" sz="2400" dirty="0"/>
          </a:p>
          <a:p>
            <a:pPr marL="0" indent="0">
              <a:buNone/>
            </a:pPr>
            <a:r>
              <a:rPr lang="en-GB" sz="2400" i="1" dirty="0" smtClean="0">
                <a:solidFill>
                  <a:srgbClr val="FF0000"/>
                </a:solidFill>
              </a:rPr>
              <a:t>It is certainly true that many works of Gothic fiction manifest the transgression of normal moral and social codes as their major theme.  Their emphasis on female sexuality, their breaking of the boundaries between life and death and their shocking displays of immoral religious characters would all suggest that this is indeed the case.  However it is also important to consider other major aspects of the genre that might be considered equally important in purpose, such as its fascination with the supernatural, portrayal of artificial humanity and its satirical social attacks.  This essay will explore these conflicting purposes with reference to several different Gothic texts to discover what might best be described as the ‘main’ purpose of the genre. </a:t>
            </a:r>
            <a:endParaRPr lang="en-GB" sz="2400" i="1" dirty="0">
              <a:solidFill>
                <a:srgbClr val="FF0000"/>
              </a:solidFill>
            </a:endParaRPr>
          </a:p>
        </p:txBody>
      </p:sp>
      <p:sp>
        <p:nvSpPr>
          <p:cNvPr id="5" name="Rounded Rectangle 4"/>
          <p:cNvSpPr/>
          <p:nvPr/>
        </p:nvSpPr>
        <p:spPr>
          <a:xfrm>
            <a:off x="3851920" y="3068960"/>
            <a:ext cx="2160240"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3131840" y="3501008"/>
            <a:ext cx="1800200"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539552" y="3861048"/>
            <a:ext cx="3600400"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3275856" y="4941168"/>
            <a:ext cx="4176464"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2051720" y="5373216"/>
            <a:ext cx="2304256"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5344444" y="5373216"/>
            <a:ext cx="2827955"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187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rgbClr val="0070C0"/>
                </a:solidFill>
              </a:rPr>
              <a:t>Main Body</a:t>
            </a:r>
            <a:endParaRPr lang="en-GB"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GB" dirty="0" smtClean="0">
                <a:solidFill>
                  <a:srgbClr val="0070C0"/>
                </a:solidFill>
              </a:rPr>
              <a:t>Use a chain of paragraphs to </a:t>
            </a:r>
            <a:r>
              <a:rPr lang="en-GB" b="1" dirty="0" smtClean="0">
                <a:solidFill>
                  <a:srgbClr val="0070C0"/>
                </a:solidFill>
              </a:rPr>
              <a:t>EXPLORE</a:t>
            </a:r>
            <a:r>
              <a:rPr lang="en-GB" dirty="0" smtClean="0">
                <a:solidFill>
                  <a:srgbClr val="0070C0"/>
                </a:solidFill>
              </a:rPr>
              <a:t> and </a:t>
            </a:r>
            <a:r>
              <a:rPr lang="en-GB" b="1" dirty="0" smtClean="0">
                <a:solidFill>
                  <a:srgbClr val="0070C0"/>
                </a:solidFill>
              </a:rPr>
              <a:t>DEVELOP</a:t>
            </a:r>
            <a:r>
              <a:rPr lang="en-GB" dirty="0" smtClean="0">
                <a:solidFill>
                  <a:srgbClr val="0070C0"/>
                </a:solidFill>
              </a:rPr>
              <a:t> your argument.</a:t>
            </a:r>
          </a:p>
          <a:p>
            <a:r>
              <a:rPr lang="en-GB" dirty="0" smtClean="0">
                <a:solidFill>
                  <a:srgbClr val="0070C0"/>
                </a:solidFill>
              </a:rPr>
              <a:t>You will probably have about </a:t>
            </a:r>
            <a:r>
              <a:rPr lang="en-GB" b="1" dirty="0" smtClean="0">
                <a:solidFill>
                  <a:srgbClr val="0070C0"/>
                </a:solidFill>
              </a:rPr>
              <a:t>4/5 main topics</a:t>
            </a:r>
            <a:r>
              <a:rPr lang="en-GB" dirty="0" smtClean="0">
                <a:solidFill>
                  <a:srgbClr val="0070C0"/>
                </a:solidFill>
              </a:rPr>
              <a:t>/ ideas to discuss. Too many, and you wont have time to explore in enough detail. </a:t>
            </a:r>
          </a:p>
          <a:p>
            <a:r>
              <a:rPr lang="en-GB" dirty="0" smtClean="0">
                <a:solidFill>
                  <a:srgbClr val="0070C0"/>
                </a:solidFill>
              </a:rPr>
              <a:t>Your structure needs to be </a:t>
            </a:r>
            <a:r>
              <a:rPr lang="en-GB" b="1" dirty="0" smtClean="0">
                <a:solidFill>
                  <a:srgbClr val="0070C0"/>
                </a:solidFill>
              </a:rPr>
              <a:t>logical</a:t>
            </a:r>
            <a:r>
              <a:rPr lang="en-GB" dirty="0" smtClean="0">
                <a:solidFill>
                  <a:srgbClr val="0070C0"/>
                </a:solidFill>
              </a:rPr>
              <a:t>. Imagine you are the person reading the essay – can you follow the argument?</a:t>
            </a:r>
          </a:p>
          <a:p>
            <a:r>
              <a:rPr lang="en-GB" dirty="0" smtClean="0">
                <a:solidFill>
                  <a:srgbClr val="0070C0"/>
                </a:solidFill>
              </a:rPr>
              <a:t>Use a </a:t>
            </a:r>
            <a:r>
              <a:rPr lang="en-GB" b="1" dirty="0" smtClean="0">
                <a:solidFill>
                  <a:srgbClr val="0070C0"/>
                </a:solidFill>
              </a:rPr>
              <a:t>TOPIC SENTENCE </a:t>
            </a:r>
            <a:r>
              <a:rPr lang="en-GB" dirty="0" smtClean="0">
                <a:solidFill>
                  <a:srgbClr val="0070C0"/>
                </a:solidFill>
              </a:rPr>
              <a:t>at the start of each paragraph.  The topic sentence is the bit that outlines what the rest of the paragraph is going to explore:</a:t>
            </a:r>
          </a:p>
          <a:p>
            <a:pPr marL="0" indent="0">
              <a:buNone/>
            </a:pPr>
            <a:r>
              <a:rPr lang="en-GB" dirty="0" smtClean="0">
                <a:solidFill>
                  <a:srgbClr val="0070C0"/>
                </a:solidFill>
              </a:rPr>
              <a:t>     	</a:t>
            </a:r>
            <a:r>
              <a:rPr lang="en-GB" i="1" dirty="0" smtClean="0">
                <a:solidFill>
                  <a:srgbClr val="FF0000"/>
                </a:solidFill>
              </a:rPr>
              <a:t>According to Freud, religion acts as a crutch for people               	seeking structure and fulfilment within social groups.  	The case-study in question, however, suggests that…</a:t>
            </a:r>
            <a:endParaRPr lang="en-GB" dirty="0" smtClean="0">
              <a:solidFill>
                <a:srgbClr val="0070C0"/>
              </a:solidFill>
            </a:endParaRPr>
          </a:p>
        </p:txBody>
      </p:sp>
    </p:spTree>
    <p:extLst>
      <p:ext uri="{BB962C8B-B14F-4D97-AF65-F5344CB8AC3E}">
        <p14:creationId xmlns:p14="http://schemas.microsoft.com/office/powerpoint/2010/main" val="230393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Session Aims</a:t>
            </a:r>
            <a:endParaRPr lang="en-GB" dirty="0">
              <a:solidFill>
                <a:schemeClr val="tx2"/>
              </a:solidFill>
            </a:endParaRPr>
          </a:p>
        </p:txBody>
      </p:sp>
      <p:sp>
        <p:nvSpPr>
          <p:cNvPr id="3" name="Content Placeholder 2"/>
          <p:cNvSpPr>
            <a:spLocks noGrp="1"/>
          </p:cNvSpPr>
          <p:nvPr>
            <p:ph idx="1"/>
          </p:nvPr>
        </p:nvSpPr>
        <p:spPr/>
        <p:txBody>
          <a:bodyPr/>
          <a:lstStyle/>
          <a:p>
            <a:pPr marL="0" indent="0">
              <a:buNone/>
            </a:pPr>
            <a:r>
              <a:rPr lang="en-GB" dirty="0" smtClean="0">
                <a:solidFill>
                  <a:schemeClr val="tx2"/>
                </a:solidFill>
              </a:rPr>
              <a:t>Know how to break down a question</a:t>
            </a:r>
          </a:p>
          <a:p>
            <a:pPr marL="0" indent="0">
              <a:buNone/>
            </a:pPr>
            <a:endParaRPr lang="en-GB" dirty="0" smtClean="0">
              <a:solidFill>
                <a:schemeClr val="tx2"/>
              </a:solidFill>
            </a:endParaRPr>
          </a:p>
          <a:p>
            <a:pPr marL="0" indent="0">
              <a:buNone/>
            </a:pPr>
            <a:r>
              <a:rPr lang="en-GB" dirty="0" smtClean="0">
                <a:solidFill>
                  <a:schemeClr val="tx2"/>
                </a:solidFill>
              </a:rPr>
              <a:t>Understand how to generate, organise and develop content</a:t>
            </a:r>
          </a:p>
          <a:p>
            <a:pPr marL="0" indent="0">
              <a:buNone/>
            </a:pPr>
            <a:endParaRPr lang="en-GB" dirty="0" smtClean="0">
              <a:solidFill>
                <a:schemeClr val="tx2"/>
              </a:solidFill>
            </a:endParaRPr>
          </a:p>
          <a:p>
            <a:pPr marL="0" indent="0">
              <a:buNone/>
            </a:pPr>
            <a:r>
              <a:rPr lang="en-GB" dirty="0" smtClean="0">
                <a:solidFill>
                  <a:schemeClr val="tx2"/>
                </a:solidFill>
              </a:rPr>
              <a:t>General Tips</a:t>
            </a:r>
          </a:p>
          <a:p>
            <a:pPr marL="0" indent="0">
              <a:buNone/>
            </a:pPr>
            <a:endParaRPr lang="en-GB" dirty="0">
              <a:solidFill>
                <a:schemeClr val="tx2"/>
              </a:solidFill>
            </a:endParaRPr>
          </a:p>
          <a:p>
            <a:pPr marL="0" indent="0">
              <a:buNone/>
            </a:pPr>
            <a:endParaRPr lang="en-GB" dirty="0" smtClean="0">
              <a:solidFill>
                <a:schemeClr val="tx2"/>
              </a:solidFill>
            </a:endParaRPr>
          </a:p>
          <a:p>
            <a:pPr marL="0" indent="0">
              <a:buNone/>
            </a:pPr>
            <a:endParaRPr lang="en-GB" dirty="0">
              <a:solidFill>
                <a:schemeClr val="tx2"/>
              </a:solidFill>
            </a:endParaRPr>
          </a:p>
          <a:p>
            <a:pPr marL="0" indent="0">
              <a:buNone/>
            </a:pPr>
            <a:endParaRPr lang="en-GB" dirty="0">
              <a:solidFill>
                <a:schemeClr val="tx2"/>
              </a:solidFill>
            </a:endParaRPr>
          </a:p>
        </p:txBody>
      </p:sp>
    </p:spTree>
    <p:extLst>
      <p:ext uri="{BB962C8B-B14F-4D97-AF65-F5344CB8AC3E}">
        <p14:creationId xmlns:p14="http://schemas.microsoft.com/office/powerpoint/2010/main" val="2959681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720080"/>
          </a:xfrm>
          <a:solidFill>
            <a:schemeClr val="tx2">
              <a:lumMod val="60000"/>
              <a:lumOff val="40000"/>
            </a:schemeClr>
          </a:solidFill>
        </p:spPr>
        <p:txBody>
          <a:bodyPr>
            <a:normAutofit fontScale="90000"/>
          </a:bodyPr>
          <a:lstStyle/>
          <a:p>
            <a:r>
              <a:rPr lang="en-GB" dirty="0" smtClean="0">
                <a:solidFill>
                  <a:srgbClr val="FFFF00"/>
                </a:solidFill>
              </a:rPr>
              <a:t>Conclusion</a:t>
            </a:r>
            <a:endParaRPr lang="en-GB" dirty="0">
              <a:solidFill>
                <a:srgbClr val="FFFF00"/>
              </a:solidFill>
            </a:endParaRPr>
          </a:p>
        </p:txBody>
      </p:sp>
      <p:sp>
        <p:nvSpPr>
          <p:cNvPr id="3" name="Content Placeholder 2"/>
          <p:cNvSpPr>
            <a:spLocks noGrp="1"/>
          </p:cNvSpPr>
          <p:nvPr>
            <p:ph idx="1"/>
          </p:nvPr>
        </p:nvSpPr>
        <p:spPr>
          <a:xfrm>
            <a:off x="107504" y="908720"/>
            <a:ext cx="8856984" cy="5832648"/>
          </a:xfrm>
        </p:spPr>
        <p:txBody>
          <a:bodyPr>
            <a:normAutofit/>
          </a:bodyPr>
          <a:lstStyle/>
          <a:p>
            <a:pPr marL="0" indent="0">
              <a:buNone/>
            </a:pPr>
            <a:r>
              <a:rPr lang="en-GB" dirty="0" smtClean="0">
                <a:solidFill>
                  <a:schemeClr val="tx2"/>
                </a:solidFill>
              </a:rPr>
              <a:t>Revisit the question.</a:t>
            </a:r>
          </a:p>
          <a:p>
            <a:pPr marL="0" indent="0">
              <a:buNone/>
            </a:pPr>
            <a:r>
              <a:rPr lang="en-GB" dirty="0">
                <a:solidFill>
                  <a:srgbClr val="0070C0"/>
                </a:solidFill>
              </a:rPr>
              <a:t>Provide an overview of the arguments you have made</a:t>
            </a:r>
            <a:r>
              <a:rPr lang="en-GB" dirty="0" smtClean="0">
                <a:solidFill>
                  <a:srgbClr val="0070C0"/>
                </a:solidFill>
              </a:rPr>
              <a:t>.</a:t>
            </a:r>
            <a:endParaRPr lang="en-GB" dirty="0">
              <a:solidFill>
                <a:srgbClr val="0070C0"/>
              </a:solidFill>
            </a:endParaRPr>
          </a:p>
          <a:p>
            <a:pPr marL="0" indent="0">
              <a:buNone/>
            </a:pPr>
            <a:r>
              <a:rPr lang="en-GB" dirty="0" smtClean="0">
                <a:solidFill>
                  <a:schemeClr val="tx2"/>
                </a:solidFill>
              </a:rPr>
              <a:t>Make an independent comment/ show your own personal interpretation or (informed) view. </a:t>
            </a:r>
            <a:endParaRPr lang="en-GB" sz="2800" dirty="0">
              <a:solidFill>
                <a:schemeClr val="tx2"/>
              </a:solidFill>
            </a:endParaRPr>
          </a:p>
          <a:p>
            <a:pPr marL="0" indent="0">
              <a:buNone/>
            </a:pPr>
            <a:r>
              <a:rPr lang="en-GB" sz="3500" dirty="0" smtClean="0">
                <a:solidFill>
                  <a:srgbClr val="0070C0"/>
                </a:solidFill>
              </a:rPr>
              <a:t>Link to context/ wider relevance of what you are writing about.</a:t>
            </a:r>
            <a:endParaRPr lang="en-GB" sz="3500" dirty="0">
              <a:solidFill>
                <a:srgbClr val="0070C0"/>
              </a:solidFill>
            </a:endParaRPr>
          </a:p>
          <a:p>
            <a:pPr marL="0" indent="0">
              <a:buNone/>
            </a:pPr>
            <a:r>
              <a:rPr lang="en-GB" i="1" dirty="0" smtClean="0">
                <a:solidFill>
                  <a:srgbClr val="FF0000"/>
                </a:solidFill>
              </a:rPr>
              <a:t>(American Dream/ general effects of Industrial Revolution/ significance of a historical period/ movement)</a:t>
            </a:r>
          </a:p>
          <a:p>
            <a:pPr marL="0" indent="0">
              <a:buNone/>
            </a:pPr>
            <a:endParaRPr lang="en-GB" sz="2400" i="1" dirty="0" smtClean="0">
              <a:solidFill>
                <a:srgbClr val="FF0000"/>
              </a:solidFill>
            </a:endParaRPr>
          </a:p>
          <a:p>
            <a:pPr marL="0" indent="0">
              <a:buNone/>
            </a:pPr>
            <a:endParaRPr lang="en-GB" sz="2400" i="1" dirty="0" smtClean="0">
              <a:solidFill>
                <a:srgbClr val="FF0000"/>
              </a:solidFill>
            </a:endParaRPr>
          </a:p>
          <a:p>
            <a:pPr marL="0" indent="0">
              <a:buNone/>
            </a:pPr>
            <a:endParaRPr lang="en-GB" dirty="0">
              <a:solidFill>
                <a:schemeClr val="tx2"/>
              </a:solidFill>
            </a:endParaRPr>
          </a:p>
        </p:txBody>
      </p:sp>
    </p:spTree>
    <p:extLst>
      <p:ext uri="{BB962C8B-B14F-4D97-AF65-F5344CB8AC3E}">
        <p14:creationId xmlns:p14="http://schemas.microsoft.com/office/powerpoint/2010/main" val="37926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Session Aims</a:t>
            </a:r>
            <a:endParaRPr lang="en-GB" dirty="0">
              <a:solidFill>
                <a:schemeClr val="tx2"/>
              </a:solidFill>
            </a:endParaRPr>
          </a:p>
        </p:txBody>
      </p:sp>
      <p:sp>
        <p:nvSpPr>
          <p:cNvPr id="3" name="Content Placeholder 2"/>
          <p:cNvSpPr>
            <a:spLocks noGrp="1"/>
          </p:cNvSpPr>
          <p:nvPr>
            <p:ph idx="1"/>
          </p:nvPr>
        </p:nvSpPr>
        <p:spPr/>
        <p:txBody>
          <a:bodyPr/>
          <a:lstStyle/>
          <a:p>
            <a:pPr marL="0" indent="0">
              <a:buNone/>
            </a:pPr>
            <a:r>
              <a:rPr lang="en-GB" dirty="0" smtClean="0">
                <a:solidFill>
                  <a:schemeClr val="tx2"/>
                </a:solidFill>
              </a:rPr>
              <a:t>Know how to break down a question</a:t>
            </a:r>
          </a:p>
          <a:p>
            <a:pPr marL="0" indent="0">
              <a:buNone/>
            </a:pPr>
            <a:endParaRPr lang="en-GB" dirty="0">
              <a:solidFill>
                <a:schemeClr val="tx2"/>
              </a:solidFill>
            </a:endParaRPr>
          </a:p>
          <a:p>
            <a:pPr marL="0" indent="0">
              <a:buNone/>
            </a:pPr>
            <a:r>
              <a:rPr lang="en-GB" dirty="0" smtClean="0">
                <a:solidFill>
                  <a:schemeClr val="tx2"/>
                </a:solidFill>
              </a:rPr>
              <a:t>Understand how to generate, organise and develop content</a:t>
            </a:r>
          </a:p>
          <a:p>
            <a:pPr marL="0" indent="0">
              <a:buNone/>
            </a:pPr>
            <a:endParaRPr lang="en-GB" dirty="0">
              <a:solidFill>
                <a:schemeClr val="tx2"/>
              </a:solidFill>
            </a:endParaRPr>
          </a:p>
          <a:p>
            <a:pPr marL="0" indent="0">
              <a:buNone/>
            </a:pPr>
            <a:r>
              <a:rPr lang="en-GB" dirty="0" smtClean="0">
                <a:solidFill>
                  <a:schemeClr val="tx2"/>
                </a:solidFill>
              </a:rPr>
              <a:t>General Tips</a:t>
            </a:r>
          </a:p>
          <a:p>
            <a:pPr marL="0" indent="0">
              <a:buNone/>
            </a:pPr>
            <a:endParaRPr lang="en-GB" dirty="0">
              <a:solidFill>
                <a:schemeClr val="tx2"/>
              </a:solidFill>
            </a:endParaRPr>
          </a:p>
          <a:p>
            <a:pPr marL="0" indent="0">
              <a:buNone/>
            </a:pPr>
            <a:endParaRPr lang="en-GB" dirty="0" smtClean="0">
              <a:solidFill>
                <a:schemeClr val="tx2"/>
              </a:solidFill>
            </a:endParaRPr>
          </a:p>
          <a:p>
            <a:pPr marL="0" indent="0">
              <a:buNone/>
            </a:pPr>
            <a:endParaRPr lang="en-GB" dirty="0">
              <a:solidFill>
                <a:schemeClr val="tx2"/>
              </a:solidFill>
            </a:endParaRPr>
          </a:p>
          <a:p>
            <a:pPr marL="0" indent="0">
              <a:buNone/>
            </a:pPr>
            <a:endParaRPr lang="en-GB" dirty="0">
              <a:solidFill>
                <a:schemeClr val="tx2"/>
              </a:solidFill>
            </a:endParaRPr>
          </a:p>
        </p:txBody>
      </p:sp>
      <p:pic>
        <p:nvPicPr>
          <p:cNvPr id="4" name="Picture 2" descr="C:\Users\zjones\AppData\Local\Microsoft\Windows\Temporary Internet Files\Content.IE5\2NBH97B1\1024px-Check-gree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1622407"/>
            <a:ext cx="576064" cy="5760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zjones\AppData\Local\Microsoft\Windows\Temporary Internet Files\Content.IE5\2NBH97B1\1024px-Check-gree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3356992"/>
            <a:ext cx="576064"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774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a:solidFill>
            <a:schemeClr val="tx2">
              <a:lumMod val="60000"/>
              <a:lumOff val="40000"/>
            </a:schemeClr>
          </a:solidFill>
        </p:spPr>
        <p:txBody>
          <a:bodyPr/>
          <a:lstStyle/>
          <a:p>
            <a:r>
              <a:rPr lang="en-GB" dirty="0" smtClean="0">
                <a:solidFill>
                  <a:srgbClr val="FFFF00"/>
                </a:solidFill>
              </a:rPr>
              <a:t>General Tips</a:t>
            </a:r>
            <a:endParaRPr lang="en-GB" dirty="0">
              <a:solidFill>
                <a:srgbClr val="FFFF00"/>
              </a:solidFill>
            </a:endParaRPr>
          </a:p>
        </p:txBody>
      </p:sp>
      <p:sp>
        <p:nvSpPr>
          <p:cNvPr id="3" name="Content Placeholder 2"/>
          <p:cNvSpPr>
            <a:spLocks noGrp="1"/>
          </p:cNvSpPr>
          <p:nvPr>
            <p:ph idx="1"/>
          </p:nvPr>
        </p:nvSpPr>
        <p:spPr>
          <a:xfrm>
            <a:off x="467544" y="1052736"/>
            <a:ext cx="8229600" cy="5616624"/>
          </a:xfrm>
        </p:spPr>
        <p:txBody>
          <a:bodyPr>
            <a:normAutofit fontScale="92500" lnSpcReduction="20000"/>
          </a:bodyPr>
          <a:lstStyle/>
          <a:p>
            <a:pPr marL="0" indent="0">
              <a:buNone/>
            </a:pPr>
            <a:r>
              <a:rPr lang="en-GB" dirty="0" smtClean="0">
                <a:solidFill>
                  <a:schemeClr val="tx2">
                    <a:lumMod val="75000"/>
                  </a:schemeClr>
                </a:solidFill>
              </a:rPr>
              <a:t>Use PEAL to structure each paragraph.  The ‘L’ is a link back to the question or wider relevance.  This will help your essay to flow and act as a sign-post for the examiner.</a:t>
            </a:r>
          </a:p>
          <a:p>
            <a:pPr marL="0" indent="0">
              <a:buNone/>
            </a:pPr>
            <a:endParaRPr lang="en-GB" dirty="0">
              <a:solidFill>
                <a:schemeClr val="tx2">
                  <a:lumMod val="75000"/>
                </a:schemeClr>
              </a:solidFill>
            </a:endParaRPr>
          </a:p>
          <a:p>
            <a:pPr marL="0" indent="0">
              <a:buNone/>
            </a:pPr>
            <a:r>
              <a:rPr lang="en-GB" dirty="0" smtClean="0">
                <a:solidFill>
                  <a:schemeClr val="tx2">
                    <a:lumMod val="75000"/>
                  </a:schemeClr>
                </a:solidFill>
              </a:rPr>
              <a:t>Make sure that each point (ideas generated on mind-map) feeds into or links sensibly with the next.  This WILL take some consideration and planning.  </a:t>
            </a:r>
          </a:p>
          <a:p>
            <a:pPr marL="0" indent="0">
              <a:buNone/>
            </a:pPr>
            <a:endParaRPr lang="en-GB" dirty="0">
              <a:solidFill>
                <a:schemeClr val="tx2">
                  <a:lumMod val="75000"/>
                </a:schemeClr>
              </a:solidFill>
            </a:endParaRPr>
          </a:p>
          <a:p>
            <a:pPr marL="0" indent="0">
              <a:buNone/>
            </a:pPr>
            <a:r>
              <a:rPr lang="en-GB" dirty="0" smtClean="0">
                <a:solidFill>
                  <a:schemeClr val="tx2">
                    <a:lumMod val="75000"/>
                  </a:schemeClr>
                </a:solidFill>
              </a:rPr>
              <a:t>Write neatly!</a:t>
            </a:r>
          </a:p>
          <a:p>
            <a:pPr marL="0" indent="0">
              <a:buNone/>
            </a:pPr>
            <a:endParaRPr lang="en-GB" dirty="0">
              <a:solidFill>
                <a:schemeClr val="tx2">
                  <a:lumMod val="75000"/>
                </a:schemeClr>
              </a:solidFill>
            </a:endParaRPr>
          </a:p>
          <a:p>
            <a:pPr marL="0" indent="0">
              <a:buNone/>
            </a:pPr>
            <a:r>
              <a:rPr lang="en-GB" dirty="0" smtClean="0">
                <a:solidFill>
                  <a:schemeClr val="tx2">
                    <a:lumMod val="75000"/>
                  </a:schemeClr>
                </a:solidFill>
              </a:rPr>
              <a:t>Proof read with your finger!</a:t>
            </a:r>
            <a:endParaRPr lang="en-GB" dirty="0">
              <a:solidFill>
                <a:schemeClr val="tx2">
                  <a:lumMod val="75000"/>
                </a:schemeClr>
              </a:solidFill>
            </a:endParaRPr>
          </a:p>
        </p:txBody>
      </p:sp>
    </p:spTree>
    <p:extLst>
      <p:ext uri="{BB962C8B-B14F-4D97-AF65-F5344CB8AC3E}">
        <p14:creationId xmlns:p14="http://schemas.microsoft.com/office/powerpoint/2010/main" val="230835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50106"/>
          </a:xfrm>
          <a:solidFill>
            <a:srgbClr val="FFFF00"/>
          </a:solidFill>
        </p:spPr>
        <p:txBody>
          <a:bodyPr/>
          <a:lstStyle/>
          <a:p>
            <a:r>
              <a:rPr lang="en-GB" dirty="0" smtClean="0">
                <a:solidFill>
                  <a:srgbClr val="0070C0"/>
                </a:solidFill>
              </a:rPr>
              <a:t>Finally…</a:t>
            </a:r>
            <a:endParaRPr lang="en-GB" dirty="0">
              <a:solidFill>
                <a:srgbClr val="0070C0"/>
              </a:solidFill>
            </a:endParaRPr>
          </a:p>
        </p:txBody>
      </p:sp>
      <p:sp>
        <p:nvSpPr>
          <p:cNvPr id="3" name="Content Placeholder 2"/>
          <p:cNvSpPr>
            <a:spLocks noGrp="1"/>
          </p:cNvSpPr>
          <p:nvPr>
            <p:ph idx="1"/>
          </p:nvPr>
        </p:nvSpPr>
        <p:spPr>
          <a:xfrm>
            <a:off x="467544" y="980728"/>
            <a:ext cx="8229600" cy="4525963"/>
          </a:xfrm>
        </p:spPr>
        <p:txBody>
          <a:bodyPr>
            <a:noAutofit/>
          </a:bodyPr>
          <a:lstStyle/>
          <a:p>
            <a:pPr marL="0" indent="0">
              <a:buNone/>
            </a:pPr>
            <a:r>
              <a:rPr lang="en-GB" sz="2800" b="1" dirty="0" smtClean="0">
                <a:solidFill>
                  <a:srgbClr val="0070C0"/>
                </a:solidFill>
              </a:rPr>
              <a:t>Do not:</a:t>
            </a:r>
          </a:p>
          <a:p>
            <a:pPr marL="0" indent="0">
              <a:buNone/>
            </a:pPr>
            <a:endParaRPr lang="en-GB" sz="1200" dirty="0" smtClean="0">
              <a:solidFill>
                <a:srgbClr val="0070C0"/>
              </a:solidFill>
            </a:endParaRPr>
          </a:p>
          <a:p>
            <a:r>
              <a:rPr lang="en-GB" sz="2800" dirty="0">
                <a:solidFill>
                  <a:srgbClr val="0070C0"/>
                </a:solidFill>
              </a:rPr>
              <a:t>s</a:t>
            </a:r>
            <a:r>
              <a:rPr lang="en-GB" sz="2800" dirty="0" smtClean="0">
                <a:solidFill>
                  <a:srgbClr val="0070C0"/>
                </a:solidFill>
              </a:rPr>
              <a:t>tart with, ‘In this essay I am going to…’</a:t>
            </a:r>
          </a:p>
          <a:p>
            <a:r>
              <a:rPr lang="en-GB" sz="2800" dirty="0">
                <a:solidFill>
                  <a:srgbClr val="0070C0"/>
                </a:solidFill>
              </a:rPr>
              <a:t>m</a:t>
            </a:r>
            <a:r>
              <a:rPr lang="en-GB" sz="2800" dirty="0" smtClean="0">
                <a:solidFill>
                  <a:srgbClr val="0070C0"/>
                </a:solidFill>
              </a:rPr>
              <a:t>ake assumptions.  Words like ‘might’, ‘could’, ‘perhaps’, show that you are considering an interpretation and that you’re aware that there is more than one perspective</a:t>
            </a:r>
          </a:p>
          <a:p>
            <a:r>
              <a:rPr lang="en-GB" sz="2800" dirty="0">
                <a:solidFill>
                  <a:srgbClr val="0070C0"/>
                </a:solidFill>
              </a:rPr>
              <a:t>m</a:t>
            </a:r>
            <a:r>
              <a:rPr lang="en-GB" sz="2800" dirty="0" smtClean="0">
                <a:solidFill>
                  <a:srgbClr val="0070C0"/>
                </a:solidFill>
              </a:rPr>
              <a:t>ake up quotes/ facts/ dates.  The examiner is an expert and will not be impressed!</a:t>
            </a:r>
          </a:p>
          <a:p>
            <a:r>
              <a:rPr lang="en-GB" sz="2800" dirty="0">
                <a:solidFill>
                  <a:srgbClr val="0070C0"/>
                </a:solidFill>
              </a:rPr>
              <a:t>t</a:t>
            </a:r>
            <a:r>
              <a:rPr lang="en-GB" sz="2800" dirty="0" smtClean="0">
                <a:solidFill>
                  <a:srgbClr val="0070C0"/>
                </a:solidFill>
              </a:rPr>
              <a:t>ell the examiner what they already know.  Tell them your opinion/ understanding of/ interpretation of/ evaluation of what they already know.  They have already read the novel, case-study, history books!</a:t>
            </a:r>
            <a:endParaRPr lang="en-GB" sz="2800" dirty="0">
              <a:solidFill>
                <a:srgbClr val="0070C0"/>
              </a:solidFill>
            </a:endParaRPr>
          </a:p>
        </p:txBody>
      </p:sp>
    </p:spTree>
    <p:extLst>
      <p:ext uri="{BB962C8B-B14F-4D97-AF65-F5344CB8AC3E}">
        <p14:creationId xmlns:p14="http://schemas.microsoft.com/office/powerpoint/2010/main" val="247932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Unpicking Questions</a:t>
            </a:r>
            <a:endParaRPr lang="en-GB" dirty="0">
              <a:solidFill>
                <a:schemeClr val="tx2"/>
              </a:solidFill>
            </a:endParaRPr>
          </a:p>
        </p:txBody>
      </p:sp>
      <p:sp>
        <p:nvSpPr>
          <p:cNvPr id="3" name="Content Placeholder 2"/>
          <p:cNvSpPr>
            <a:spLocks noGrp="1"/>
          </p:cNvSpPr>
          <p:nvPr>
            <p:ph idx="1"/>
          </p:nvPr>
        </p:nvSpPr>
        <p:spPr/>
        <p:txBody>
          <a:bodyPr/>
          <a:lstStyle/>
          <a:p>
            <a:pPr marL="0" indent="0">
              <a:buNone/>
            </a:pPr>
            <a:r>
              <a:rPr lang="en-GB" dirty="0" smtClean="0">
                <a:solidFill>
                  <a:schemeClr val="tx2"/>
                </a:solidFill>
              </a:rPr>
              <a:t>There will always be key words in a question, and unpicking them will help you to know exactly what the examiner wants you to do.</a:t>
            </a:r>
          </a:p>
          <a:p>
            <a:pPr marL="0" indent="0">
              <a:buNone/>
            </a:pPr>
            <a:endParaRPr lang="en-GB" dirty="0">
              <a:solidFill>
                <a:schemeClr val="tx2"/>
              </a:solidFill>
            </a:endParaRPr>
          </a:p>
          <a:p>
            <a:pPr marL="0" indent="0">
              <a:buNone/>
            </a:pPr>
            <a:r>
              <a:rPr lang="en-GB" dirty="0" smtClean="0">
                <a:solidFill>
                  <a:schemeClr val="tx2"/>
                </a:solidFill>
              </a:rPr>
              <a:t>In any scenario, the very first stage is to spend some time unpicking the question and making sure that you are clear about how to move forward.</a:t>
            </a:r>
            <a:endParaRPr lang="en-GB" dirty="0">
              <a:solidFill>
                <a:schemeClr val="tx2"/>
              </a:solidFill>
            </a:endParaRPr>
          </a:p>
        </p:txBody>
      </p:sp>
    </p:spTree>
    <p:extLst>
      <p:ext uri="{BB962C8B-B14F-4D97-AF65-F5344CB8AC3E}">
        <p14:creationId xmlns:p14="http://schemas.microsoft.com/office/powerpoint/2010/main" val="419599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GB" sz="2800" b="1" dirty="0" smtClean="0">
                <a:solidFill>
                  <a:schemeClr val="tx2"/>
                </a:solidFill>
              </a:rPr>
              <a:t>Stage 1:</a:t>
            </a:r>
            <a:r>
              <a:rPr lang="en-GB" sz="2800" dirty="0" smtClean="0">
                <a:solidFill>
                  <a:schemeClr val="tx2"/>
                </a:solidFill>
              </a:rPr>
              <a:t> unpick the question</a:t>
            </a:r>
            <a:endParaRPr lang="en-GB" sz="4800" dirty="0" smtClean="0">
              <a:solidFill>
                <a:schemeClr val="tx2"/>
              </a:solidFill>
            </a:endParaRPr>
          </a:p>
          <a:p>
            <a:pPr marL="0" indent="0" algn="ctr">
              <a:buNone/>
            </a:pPr>
            <a:endParaRPr lang="en-GB" sz="4800" dirty="0">
              <a:solidFill>
                <a:schemeClr val="tx2"/>
              </a:solidFill>
            </a:endParaRPr>
          </a:p>
          <a:p>
            <a:pPr marL="0" indent="0" algn="ctr">
              <a:buNone/>
            </a:pPr>
            <a:r>
              <a:rPr lang="en-GB" sz="4800" dirty="0" smtClean="0">
                <a:solidFill>
                  <a:schemeClr val="tx2"/>
                </a:solidFill>
              </a:rPr>
              <a:t>How does Shelley present the idea of duality in the novel?</a:t>
            </a:r>
            <a:endParaRPr lang="en-GB" sz="4800" dirty="0">
              <a:solidFill>
                <a:schemeClr val="tx2"/>
              </a:solidFill>
            </a:endParaRPr>
          </a:p>
        </p:txBody>
      </p:sp>
      <p:sp>
        <p:nvSpPr>
          <p:cNvPr id="5" name="Rounded Rectangle 4"/>
          <p:cNvSpPr/>
          <p:nvPr/>
        </p:nvSpPr>
        <p:spPr>
          <a:xfrm>
            <a:off x="827584" y="1916832"/>
            <a:ext cx="1296144" cy="792088"/>
          </a:xfrm>
          <a:prstGeom prst="roundRect">
            <a:avLst/>
          </a:prstGeom>
          <a:solidFill>
            <a:srgbClr val="FFFF00">
              <a:alpha val="3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5318720" y="1954649"/>
            <a:ext cx="2016224" cy="792088"/>
          </a:xfrm>
          <a:prstGeom prst="roundRect">
            <a:avLst/>
          </a:prstGeom>
          <a:solidFill>
            <a:srgbClr val="FFFF00">
              <a:alpha val="3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2915816" y="2708920"/>
            <a:ext cx="1800200" cy="792088"/>
          </a:xfrm>
          <a:prstGeom prst="roundRect">
            <a:avLst/>
          </a:prstGeom>
          <a:solidFill>
            <a:srgbClr val="FFFF00">
              <a:alpha val="3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p:cNvCxnSpPr/>
          <p:nvPr/>
        </p:nvCxnSpPr>
        <p:spPr>
          <a:xfrm flipH="1">
            <a:off x="803158" y="2746737"/>
            <a:ext cx="180020" cy="898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180126" y="1530868"/>
            <a:ext cx="756084" cy="423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948264" y="1268760"/>
            <a:ext cx="386680" cy="617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815916" y="3578592"/>
            <a:ext cx="0" cy="74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36210" y="1207702"/>
            <a:ext cx="2808312" cy="646331"/>
          </a:xfrm>
          <a:prstGeom prst="rect">
            <a:avLst/>
          </a:prstGeom>
          <a:noFill/>
        </p:spPr>
        <p:txBody>
          <a:bodyPr wrap="square" rtlCol="0">
            <a:spAutoFit/>
          </a:bodyPr>
          <a:lstStyle/>
          <a:p>
            <a:r>
              <a:rPr lang="en-GB" dirty="0" smtClean="0"/>
              <a:t>What are the views she’s presenting/ why?</a:t>
            </a:r>
            <a:endParaRPr lang="en-GB" dirty="0"/>
          </a:p>
        </p:txBody>
      </p:sp>
      <p:sp>
        <p:nvSpPr>
          <p:cNvPr id="18" name="TextBox 17"/>
          <p:cNvSpPr txBox="1"/>
          <p:nvPr/>
        </p:nvSpPr>
        <p:spPr>
          <a:xfrm>
            <a:off x="395536" y="3679840"/>
            <a:ext cx="1404156" cy="2031325"/>
          </a:xfrm>
          <a:prstGeom prst="rect">
            <a:avLst/>
          </a:prstGeom>
          <a:noFill/>
        </p:spPr>
        <p:txBody>
          <a:bodyPr wrap="square" rtlCol="0">
            <a:spAutoFit/>
          </a:bodyPr>
          <a:lstStyle/>
          <a:p>
            <a:r>
              <a:rPr lang="en-GB" dirty="0" smtClean="0"/>
              <a:t>What techniques are being used?  How does she show us her views?</a:t>
            </a:r>
            <a:endParaRPr lang="en-GB" dirty="0"/>
          </a:p>
        </p:txBody>
      </p:sp>
      <p:sp>
        <p:nvSpPr>
          <p:cNvPr id="20" name="TextBox 19"/>
          <p:cNvSpPr txBox="1"/>
          <p:nvPr/>
        </p:nvSpPr>
        <p:spPr>
          <a:xfrm>
            <a:off x="6899359" y="778267"/>
            <a:ext cx="1633081" cy="369332"/>
          </a:xfrm>
          <a:prstGeom prst="rect">
            <a:avLst/>
          </a:prstGeom>
          <a:noFill/>
        </p:spPr>
        <p:txBody>
          <a:bodyPr wrap="square" rtlCol="0">
            <a:spAutoFit/>
          </a:bodyPr>
          <a:lstStyle/>
          <a:p>
            <a:r>
              <a:rPr lang="en-GB" dirty="0" smtClean="0"/>
              <a:t>Show/ share</a:t>
            </a:r>
            <a:endParaRPr lang="en-GB" dirty="0"/>
          </a:p>
        </p:txBody>
      </p:sp>
      <p:sp>
        <p:nvSpPr>
          <p:cNvPr id="21" name="TextBox 20"/>
          <p:cNvSpPr txBox="1"/>
          <p:nvPr/>
        </p:nvSpPr>
        <p:spPr>
          <a:xfrm>
            <a:off x="3311860" y="4372336"/>
            <a:ext cx="2808312" cy="646331"/>
          </a:xfrm>
          <a:prstGeom prst="rect">
            <a:avLst/>
          </a:prstGeom>
          <a:noFill/>
        </p:spPr>
        <p:txBody>
          <a:bodyPr wrap="square" rtlCol="0">
            <a:spAutoFit/>
          </a:bodyPr>
          <a:lstStyle/>
          <a:p>
            <a:r>
              <a:rPr lang="en-GB" dirty="0" smtClean="0"/>
              <a:t>Content/ what I’m focusing my essay on</a:t>
            </a:r>
            <a:endParaRPr lang="en-GB" dirty="0"/>
          </a:p>
        </p:txBody>
      </p:sp>
      <p:sp>
        <p:nvSpPr>
          <p:cNvPr id="22" name="TextBox 21"/>
          <p:cNvSpPr txBox="1"/>
          <p:nvPr/>
        </p:nvSpPr>
        <p:spPr>
          <a:xfrm>
            <a:off x="1907704" y="5288340"/>
            <a:ext cx="7236296" cy="1569660"/>
          </a:xfrm>
          <a:prstGeom prst="rect">
            <a:avLst/>
          </a:prstGeom>
          <a:noFill/>
        </p:spPr>
        <p:txBody>
          <a:bodyPr wrap="square" rtlCol="0">
            <a:spAutoFit/>
          </a:bodyPr>
          <a:lstStyle/>
          <a:p>
            <a:r>
              <a:rPr lang="en-GB" sz="3200" dirty="0" smtClean="0">
                <a:solidFill>
                  <a:srgbClr val="FF0000"/>
                </a:solidFill>
              </a:rPr>
              <a:t>So, what is the author’s view of duality and how is this view shown through the language/ structures used in the novel?</a:t>
            </a:r>
            <a:endParaRPr lang="en-GB" sz="3200" dirty="0">
              <a:solidFill>
                <a:srgbClr val="FF0000"/>
              </a:solidFill>
            </a:endParaRPr>
          </a:p>
        </p:txBody>
      </p:sp>
    </p:spTree>
    <p:extLst>
      <p:ext uri="{BB962C8B-B14F-4D97-AF65-F5344CB8AC3E}">
        <p14:creationId xmlns:p14="http://schemas.microsoft.com/office/powerpoint/2010/main" val="343897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7" grpId="0"/>
      <p:bldP spid="18"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Unpicking Questions - Top-Tip</a:t>
            </a:r>
            <a:endParaRPr lang="en-GB" dirty="0">
              <a:solidFill>
                <a:schemeClr val="tx2"/>
              </a:solidFill>
            </a:endParaRPr>
          </a:p>
        </p:txBody>
      </p:sp>
      <p:sp>
        <p:nvSpPr>
          <p:cNvPr id="3" name="Content Placeholder 2"/>
          <p:cNvSpPr>
            <a:spLocks noGrp="1"/>
          </p:cNvSpPr>
          <p:nvPr>
            <p:ph idx="1"/>
          </p:nvPr>
        </p:nvSpPr>
        <p:spPr>
          <a:xfrm>
            <a:off x="3419872" y="1916832"/>
            <a:ext cx="5122912" cy="3629000"/>
          </a:xfrm>
          <a:solidFill>
            <a:srgbClr val="FFFF00"/>
          </a:solidFill>
        </p:spPr>
        <p:txBody>
          <a:bodyPr/>
          <a:lstStyle/>
          <a:p>
            <a:pPr marL="0" indent="0">
              <a:buNone/>
            </a:pPr>
            <a:r>
              <a:rPr lang="en-GB" dirty="0" smtClean="0">
                <a:solidFill>
                  <a:schemeClr val="tx2"/>
                </a:solidFill>
              </a:rPr>
              <a:t>It is always a good idea to have a go at rewording/ paraphrasing the question.  This might help you to understand, in your words, what it is you are being asked to do.</a:t>
            </a:r>
            <a:endParaRPr lang="en-GB" dirty="0">
              <a:solidFill>
                <a:schemeClr val="tx2"/>
              </a:solidFill>
            </a:endParaRPr>
          </a:p>
        </p:txBody>
      </p:sp>
    </p:spTree>
    <p:extLst>
      <p:ext uri="{BB962C8B-B14F-4D97-AF65-F5344CB8AC3E}">
        <p14:creationId xmlns:p14="http://schemas.microsoft.com/office/powerpoint/2010/main" val="1600934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18948"/>
            <a:ext cx="4572000" cy="3108543"/>
          </a:xfrm>
          <a:prstGeom prst="rect">
            <a:avLst/>
          </a:prstGeom>
          <a:solidFill>
            <a:srgbClr val="FFFF00"/>
          </a:solidFill>
        </p:spPr>
        <p:txBody>
          <a:bodyPr>
            <a:spAutoFit/>
          </a:bodyPr>
          <a:lstStyle/>
          <a:p>
            <a:r>
              <a:rPr lang="en-GB" sz="2800" b="1" dirty="0" smtClean="0">
                <a:solidFill>
                  <a:schemeClr val="tx2"/>
                </a:solidFill>
              </a:rPr>
              <a:t>Psychology:</a:t>
            </a:r>
          </a:p>
          <a:p>
            <a:endParaRPr lang="en-GB" sz="2800" dirty="0">
              <a:solidFill>
                <a:schemeClr val="tx2"/>
              </a:solidFill>
            </a:endParaRPr>
          </a:p>
          <a:p>
            <a:r>
              <a:rPr lang="en-GB" sz="2800" dirty="0" smtClean="0">
                <a:solidFill>
                  <a:schemeClr val="tx2"/>
                </a:solidFill>
              </a:rPr>
              <a:t>Outline and evaluate one or more research studies which have investigated the accuracy of eyewitness testimony.</a:t>
            </a:r>
            <a:endParaRPr lang="en-GB" sz="2800" dirty="0">
              <a:solidFill>
                <a:schemeClr val="tx2"/>
              </a:solidFill>
            </a:endParaRPr>
          </a:p>
        </p:txBody>
      </p:sp>
      <p:sp>
        <p:nvSpPr>
          <p:cNvPr id="5" name="Rectangle 4"/>
          <p:cNvSpPr/>
          <p:nvPr/>
        </p:nvSpPr>
        <p:spPr>
          <a:xfrm>
            <a:off x="323528" y="3861048"/>
            <a:ext cx="4572000" cy="2677656"/>
          </a:xfrm>
          <a:prstGeom prst="rect">
            <a:avLst/>
          </a:prstGeom>
          <a:solidFill>
            <a:srgbClr val="FFFF00"/>
          </a:solidFill>
        </p:spPr>
        <p:txBody>
          <a:bodyPr>
            <a:spAutoFit/>
          </a:bodyPr>
          <a:lstStyle/>
          <a:p>
            <a:r>
              <a:rPr lang="en-GB" sz="2800" b="1" dirty="0" smtClean="0">
                <a:solidFill>
                  <a:schemeClr val="tx2"/>
                </a:solidFill>
              </a:rPr>
              <a:t>History:</a:t>
            </a:r>
          </a:p>
          <a:p>
            <a:endParaRPr lang="en-GB" sz="2800" dirty="0">
              <a:solidFill>
                <a:schemeClr val="tx2"/>
              </a:solidFill>
            </a:endParaRPr>
          </a:p>
          <a:p>
            <a:r>
              <a:rPr lang="en-GB" sz="2800" dirty="0" smtClean="0">
                <a:solidFill>
                  <a:schemeClr val="tx2"/>
                </a:solidFill>
              </a:rPr>
              <a:t>How successful was the Directory in restoring stability to France in the years 1795 to 1799?</a:t>
            </a:r>
            <a:endParaRPr lang="en-GB" sz="2800" dirty="0">
              <a:solidFill>
                <a:schemeClr val="tx2"/>
              </a:solidFill>
            </a:endParaRPr>
          </a:p>
        </p:txBody>
      </p:sp>
      <p:sp>
        <p:nvSpPr>
          <p:cNvPr id="6" name="Rectangle 5"/>
          <p:cNvSpPr/>
          <p:nvPr/>
        </p:nvSpPr>
        <p:spPr>
          <a:xfrm>
            <a:off x="5047928" y="318947"/>
            <a:ext cx="3916560" cy="2954655"/>
          </a:xfrm>
          <a:prstGeom prst="rect">
            <a:avLst/>
          </a:prstGeom>
          <a:solidFill>
            <a:schemeClr val="tx2"/>
          </a:solidFill>
        </p:spPr>
        <p:txBody>
          <a:bodyPr wrap="square">
            <a:spAutoFit/>
          </a:bodyPr>
          <a:lstStyle/>
          <a:p>
            <a:r>
              <a:rPr lang="en-GB" sz="2800" dirty="0" smtClean="0">
                <a:solidFill>
                  <a:srgbClr val="FFFF00"/>
                </a:solidFill>
              </a:rPr>
              <a:t>Explain and discuss the effectiveness/ implications of any studies I know of which are about how accurate eyewitness testimony is.</a:t>
            </a:r>
          </a:p>
          <a:p>
            <a:r>
              <a:rPr lang="en-GB" dirty="0" smtClean="0">
                <a:solidFill>
                  <a:srgbClr val="FFFF00"/>
                </a:solidFill>
              </a:rPr>
              <a:t> </a:t>
            </a:r>
            <a:endParaRPr lang="en-GB" dirty="0">
              <a:solidFill>
                <a:srgbClr val="FFFF00"/>
              </a:solidFill>
            </a:endParaRPr>
          </a:p>
        </p:txBody>
      </p:sp>
      <p:sp>
        <p:nvSpPr>
          <p:cNvPr id="7" name="Rectangle 6"/>
          <p:cNvSpPr/>
          <p:nvPr/>
        </p:nvSpPr>
        <p:spPr>
          <a:xfrm>
            <a:off x="5047928" y="3861048"/>
            <a:ext cx="3916560" cy="2677656"/>
          </a:xfrm>
          <a:prstGeom prst="rect">
            <a:avLst/>
          </a:prstGeom>
          <a:solidFill>
            <a:schemeClr val="tx2"/>
          </a:solidFill>
        </p:spPr>
        <p:txBody>
          <a:bodyPr wrap="square">
            <a:spAutoFit/>
          </a:bodyPr>
          <a:lstStyle/>
          <a:p>
            <a:r>
              <a:rPr lang="en-GB" sz="2800" dirty="0" smtClean="0">
                <a:solidFill>
                  <a:srgbClr val="FFFF00"/>
                </a:solidFill>
              </a:rPr>
              <a:t>Discuss the Directory’s work in restoring stability in France in 1795-1799 and consider how effective it was.</a:t>
            </a:r>
          </a:p>
          <a:p>
            <a:endParaRPr lang="en-GB" sz="2800" dirty="0">
              <a:solidFill>
                <a:srgbClr val="FFFF00"/>
              </a:solidFill>
            </a:endParaRPr>
          </a:p>
        </p:txBody>
      </p:sp>
      <p:sp>
        <p:nvSpPr>
          <p:cNvPr id="8" name="Rounded Rectangle 7"/>
          <p:cNvSpPr/>
          <p:nvPr/>
        </p:nvSpPr>
        <p:spPr>
          <a:xfrm>
            <a:off x="2195736" y="1268760"/>
            <a:ext cx="1296144"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323528" y="1249047"/>
            <a:ext cx="1296144"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2483768" y="1731372"/>
            <a:ext cx="1152128"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365804" y="2564904"/>
            <a:ext cx="3414108" cy="79208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365804" y="4742467"/>
            <a:ext cx="2333988"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p:cNvSpPr/>
          <p:nvPr/>
        </p:nvSpPr>
        <p:spPr>
          <a:xfrm>
            <a:off x="323528" y="5184585"/>
            <a:ext cx="1512168"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p:nvSpPr>
        <p:spPr>
          <a:xfrm>
            <a:off x="2195736" y="5184585"/>
            <a:ext cx="2592288"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725844" y="5616633"/>
            <a:ext cx="1109852"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3603964" y="5616633"/>
            <a:ext cx="752012"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a:off x="435492" y="5985057"/>
            <a:ext cx="752012" cy="432048"/>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38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Session Aims</a:t>
            </a:r>
            <a:endParaRPr lang="en-GB" dirty="0">
              <a:solidFill>
                <a:schemeClr val="tx2"/>
              </a:solidFill>
            </a:endParaRPr>
          </a:p>
        </p:txBody>
      </p:sp>
      <p:sp>
        <p:nvSpPr>
          <p:cNvPr id="3" name="Content Placeholder 2"/>
          <p:cNvSpPr>
            <a:spLocks noGrp="1"/>
          </p:cNvSpPr>
          <p:nvPr>
            <p:ph idx="1"/>
          </p:nvPr>
        </p:nvSpPr>
        <p:spPr/>
        <p:txBody>
          <a:bodyPr/>
          <a:lstStyle/>
          <a:p>
            <a:pPr marL="0" indent="0">
              <a:buNone/>
            </a:pPr>
            <a:r>
              <a:rPr lang="en-GB" dirty="0" smtClean="0">
                <a:solidFill>
                  <a:schemeClr val="tx2"/>
                </a:solidFill>
              </a:rPr>
              <a:t>Know how to break down a question</a:t>
            </a:r>
          </a:p>
          <a:p>
            <a:pPr marL="0" indent="0">
              <a:buNone/>
            </a:pPr>
            <a:endParaRPr lang="en-GB" dirty="0" smtClean="0">
              <a:solidFill>
                <a:schemeClr val="tx2"/>
              </a:solidFill>
            </a:endParaRPr>
          </a:p>
          <a:p>
            <a:pPr marL="0" indent="0">
              <a:buNone/>
            </a:pPr>
            <a:r>
              <a:rPr lang="en-GB" dirty="0" smtClean="0">
                <a:solidFill>
                  <a:schemeClr val="tx2"/>
                </a:solidFill>
              </a:rPr>
              <a:t>Understand how to generate, organise and develop content</a:t>
            </a:r>
          </a:p>
          <a:p>
            <a:pPr marL="0" indent="0">
              <a:buNone/>
            </a:pPr>
            <a:endParaRPr lang="en-GB" dirty="0" smtClean="0">
              <a:solidFill>
                <a:schemeClr val="tx2"/>
              </a:solidFill>
            </a:endParaRPr>
          </a:p>
          <a:p>
            <a:pPr marL="0" indent="0">
              <a:buNone/>
            </a:pPr>
            <a:r>
              <a:rPr lang="en-GB" dirty="0" smtClean="0">
                <a:solidFill>
                  <a:schemeClr val="tx2"/>
                </a:solidFill>
              </a:rPr>
              <a:t>General Tips</a:t>
            </a:r>
          </a:p>
          <a:p>
            <a:pPr marL="0" indent="0">
              <a:buNone/>
            </a:pPr>
            <a:endParaRPr lang="en-GB" dirty="0">
              <a:solidFill>
                <a:schemeClr val="tx2"/>
              </a:solidFill>
            </a:endParaRPr>
          </a:p>
          <a:p>
            <a:pPr marL="0" indent="0">
              <a:buNone/>
            </a:pPr>
            <a:endParaRPr lang="en-GB" dirty="0" smtClean="0">
              <a:solidFill>
                <a:schemeClr val="tx2"/>
              </a:solidFill>
            </a:endParaRPr>
          </a:p>
          <a:p>
            <a:pPr marL="0" indent="0">
              <a:buNone/>
            </a:pPr>
            <a:endParaRPr lang="en-GB" dirty="0">
              <a:solidFill>
                <a:schemeClr val="tx2"/>
              </a:solidFill>
            </a:endParaRPr>
          </a:p>
          <a:p>
            <a:pPr marL="0" indent="0">
              <a:buNone/>
            </a:pPr>
            <a:endParaRPr lang="en-GB" dirty="0">
              <a:solidFill>
                <a:schemeClr val="tx2"/>
              </a:solidFill>
            </a:endParaRPr>
          </a:p>
        </p:txBody>
      </p:sp>
    </p:spTree>
    <p:extLst>
      <p:ext uri="{BB962C8B-B14F-4D97-AF65-F5344CB8AC3E}">
        <p14:creationId xmlns:p14="http://schemas.microsoft.com/office/powerpoint/2010/main" val="2381677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solidFill>
                  <a:schemeClr val="tx2"/>
                </a:solidFill>
              </a:rPr>
              <a:t>Generating Ideas</a:t>
            </a:r>
            <a:endParaRPr lang="en-GB" dirty="0">
              <a:solidFill>
                <a:schemeClr val="tx2"/>
              </a:solidFill>
            </a:endParaRPr>
          </a:p>
        </p:txBody>
      </p:sp>
      <p:sp>
        <p:nvSpPr>
          <p:cNvPr id="3" name="Content Placeholder 2"/>
          <p:cNvSpPr>
            <a:spLocks noGrp="1"/>
          </p:cNvSpPr>
          <p:nvPr>
            <p:ph idx="1"/>
          </p:nvPr>
        </p:nvSpPr>
        <p:spPr/>
        <p:txBody>
          <a:bodyPr>
            <a:normAutofit fontScale="92500"/>
          </a:bodyPr>
          <a:lstStyle/>
          <a:p>
            <a:pPr marL="0" indent="0">
              <a:buNone/>
            </a:pPr>
            <a:r>
              <a:rPr lang="en-GB" dirty="0" smtClean="0">
                <a:solidFill>
                  <a:schemeClr val="tx2"/>
                </a:solidFill>
              </a:rPr>
              <a:t>Here, you need to focus on the </a:t>
            </a:r>
            <a:r>
              <a:rPr lang="en-GB" b="1" dirty="0" smtClean="0">
                <a:solidFill>
                  <a:schemeClr val="tx2"/>
                </a:solidFill>
              </a:rPr>
              <a:t>topic</a:t>
            </a:r>
            <a:r>
              <a:rPr lang="en-GB" dirty="0" smtClean="0">
                <a:solidFill>
                  <a:schemeClr val="tx2"/>
                </a:solidFill>
              </a:rPr>
              <a:t> of the question and recall everything you have been taught about it.  For example:</a:t>
            </a:r>
          </a:p>
          <a:p>
            <a:pPr marL="0" indent="0">
              <a:buNone/>
            </a:pPr>
            <a:endParaRPr lang="en-GB" dirty="0">
              <a:solidFill>
                <a:schemeClr val="tx2"/>
              </a:solidFill>
            </a:endParaRPr>
          </a:p>
          <a:p>
            <a:pPr marL="0" indent="0">
              <a:buNone/>
            </a:pPr>
            <a:r>
              <a:rPr lang="en-GB" dirty="0" smtClean="0">
                <a:solidFill>
                  <a:schemeClr val="tx2"/>
                </a:solidFill>
              </a:rPr>
              <a:t>How does Shelley present the idea of duality in the novel? </a:t>
            </a:r>
            <a:r>
              <a:rPr lang="en-GB" b="1" dirty="0" smtClean="0">
                <a:solidFill>
                  <a:schemeClr val="tx2"/>
                </a:solidFill>
              </a:rPr>
              <a:t>– the topic is DUALITY</a:t>
            </a:r>
          </a:p>
          <a:p>
            <a:pPr marL="0" indent="0">
              <a:buNone/>
            </a:pPr>
            <a:r>
              <a:rPr lang="en-GB" dirty="0" smtClean="0">
                <a:solidFill>
                  <a:schemeClr val="tx2"/>
                </a:solidFill>
              </a:rPr>
              <a:t>Outline and evaluate one or more research studies which have investigated the accuracy of eyewitness testimony. </a:t>
            </a:r>
            <a:r>
              <a:rPr lang="en-GB" b="1" dirty="0" smtClean="0">
                <a:solidFill>
                  <a:schemeClr val="tx2"/>
                </a:solidFill>
              </a:rPr>
              <a:t>– the topic is EYEWITNESS TESTIMONY</a:t>
            </a:r>
          </a:p>
          <a:p>
            <a:pPr marL="0" indent="0">
              <a:buNone/>
            </a:pPr>
            <a:endParaRPr lang="en-GB" b="1" dirty="0" smtClean="0">
              <a:solidFill>
                <a:schemeClr val="tx2"/>
              </a:solidFill>
            </a:endParaRPr>
          </a:p>
          <a:p>
            <a:pPr marL="0" indent="0">
              <a:buNone/>
            </a:pPr>
            <a:endParaRPr lang="en-GB" dirty="0" smtClean="0">
              <a:solidFill>
                <a:schemeClr val="tx2"/>
              </a:solidFill>
            </a:endParaRPr>
          </a:p>
          <a:p>
            <a:pPr marL="0" indent="0">
              <a:buNone/>
            </a:pPr>
            <a:endParaRPr lang="en-GB" dirty="0">
              <a:solidFill>
                <a:schemeClr val="tx2"/>
              </a:solidFill>
            </a:endParaRPr>
          </a:p>
        </p:txBody>
      </p:sp>
    </p:spTree>
    <p:extLst>
      <p:ext uri="{BB962C8B-B14F-4D97-AF65-F5344CB8AC3E}">
        <p14:creationId xmlns:p14="http://schemas.microsoft.com/office/powerpoint/2010/main" val="37481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052736"/>
            <a:ext cx="8229600" cy="1143000"/>
          </a:xfrm>
          <a:solidFill>
            <a:srgbClr val="FFFF00"/>
          </a:solidFill>
        </p:spPr>
        <p:txBody>
          <a:bodyPr>
            <a:normAutofit fontScale="90000"/>
          </a:bodyPr>
          <a:lstStyle/>
          <a:p>
            <a:r>
              <a:rPr lang="en-GB" dirty="0" smtClean="0">
                <a:solidFill>
                  <a:schemeClr val="tx2"/>
                </a:solidFill>
              </a:rPr>
              <a:t>How is the theme of </a:t>
            </a:r>
            <a:r>
              <a:rPr lang="en-GB" b="1" dirty="0" smtClean="0">
                <a:solidFill>
                  <a:schemeClr val="tx2"/>
                </a:solidFill>
              </a:rPr>
              <a:t>loneliness </a:t>
            </a:r>
            <a:r>
              <a:rPr lang="en-GB" dirty="0" smtClean="0">
                <a:solidFill>
                  <a:schemeClr val="tx2"/>
                </a:solidFill>
              </a:rPr>
              <a:t>explored in the novella?</a:t>
            </a:r>
            <a:endParaRPr lang="en-GB" dirty="0">
              <a:solidFill>
                <a:schemeClr val="tx2"/>
              </a:solidFill>
            </a:endParaRPr>
          </a:p>
        </p:txBody>
      </p:sp>
      <p:sp>
        <p:nvSpPr>
          <p:cNvPr id="5" name="Rectangle 4"/>
          <p:cNvSpPr/>
          <p:nvPr/>
        </p:nvSpPr>
        <p:spPr>
          <a:xfrm>
            <a:off x="395536" y="332656"/>
            <a:ext cx="3580596" cy="523220"/>
          </a:xfrm>
          <a:prstGeom prst="rect">
            <a:avLst/>
          </a:prstGeom>
        </p:spPr>
        <p:txBody>
          <a:bodyPr wrap="none">
            <a:spAutoFit/>
          </a:bodyPr>
          <a:lstStyle/>
          <a:p>
            <a:r>
              <a:rPr lang="en-GB" sz="2800" b="1" dirty="0" smtClean="0">
                <a:solidFill>
                  <a:schemeClr val="tx2"/>
                </a:solidFill>
              </a:rPr>
              <a:t>Stage 2:</a:t>
            </a:r>
            <a:r>
              <a:rPr lang="en-GB" sz="2800" dirty="0" smtClean="0">
                <a:solidFill>
                  <a:schemeClr val="tx2"/>
                </a:solidFill>
              </a:rPr>
              <a:t> generate ideas</a:t>
            </a:r>
            <a:endParaRPr lang="en-GB" sz="4800" dirty="0" smtClean="0">
              <a:solidFill>
                <a:schemeClr val="tx2"/>
              </a:solidFill>
            </a:endParaRPr>
          </a:p>
        </p:txBody>
      </p:sp>
      <p:grpSp>
        <p:nvGrpSpPr>
          <p:cNvPr id="16" name="Group 15"/>
          <p:cNvGrpSpPr/>
          <p:nvPr/>
        </p:nvGrpSpPr>
        <p:grpSpPr>
          <a:xfrm>
            <a:off x="1907704" y="3068960"/>
            <a:ext cx="5184576" cy="2955451"/>
            <a:chOff x="1907704" y="2780928"/>
            <a:chExt cx="5184576" cy="2955451"/>
          </a:xfrm>
        </p:grpSpPr>
        <p:sp>
          <p:nvSpPr>
            <p:cNvPr id="4" name="Flowchart: Alternate Process 3"/>
            <p:cNvSpPr/>
            <p:nvPr/>
          </p:nvSpPr>
          <p:spPr>
            <a:xfrm>
              <a:off x="2771800" y="3429000"/>
              <a:ext cx="3528392" cy="15121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FF00"/>
                  </a:solidFill>
                </a:rPr>
                <a:t>Loneliness</a:t>
              </a:r>
              <a:endParaRPr lang="en-GB" b="1" dirty="0">
                <a:solidFill>
                  <a:srgbClr val="FFFF00"/>
                </a:solidFill>
              </a:endParaRPr>
            </a:p>
          </p:txBody>
        </p:sp>
        <p:cxnSp>
          <p:nvCxnSpPr>
            <p:cNvPr id="7" name="Straight Arrow Connector 6"/>
            <p:cNvCxnSpPr>
              <a:stCxn id="4" idx="0"/>
            </p:cNvCxnSpPr>
            <p:nvPr/>
          </p:nvCxnSpPr>
          <p:spPr>
            <a:xfrm flipV="1">
              <a:off x="4535996" y="27809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27701" y="4944291"/>
              <a:ext cx="8295"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07704" y="407707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300192" y="4188920"/>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3538736" y="2607295"/>
            <a:ext cx="2376264" cy="461665"/>
          </a:xfrm>
          <a:prstGeom prst="rect">
            <a:avLst/>
          </a:prstGeom>
          <a:noFill/>
        </p:spPr>
        <p:txBody>
          <a:bodyPr wrap="square" rtlCol="0">
            <a:spAutoFit/>
          </a:bodyPr>
          <a:lstStyle/>
          <a:p>
            <a:r>
              <a:rPr lang="en-GB" sz="2400" dirty="0" smtClean="0"/>
              <a:t>Playing Solitaire</a:t>
            </a:r>
            <a:endParaRPr lang="en-GB" sz="2400" dirty="0"/>
          </a:p>
        </p:txBody>
      </p:sp>
      <p:sp>
        <p:nvSpPr>
          <p:cNvPr id="18" name="TextBox 17"/>
          <p:cNvSpPr txBox="1"/>
          <p:nvPr/>
        </p:nvSpPr>
        <p:spPr>
          <a:xfrm>
            <a:off x="7092280" y="3091957"/>
            <a:ext cx="1872208" cy="1569660"/>
          </a:xfrm>
          <a:prstGeom prst="rect">
            <a:avLst/>
          </a:prstGeom>
          <a:noFill/>
        </p:spPr>
        <p:txBody>
          <a:bodyPr wrap="square" rtlCol="0">
            <a:spAutoFit/>
          </a:bodyPr>
          <a:lstStyle/>
          <a:p>
            <a:r>
              <a:rPr lang="en-GB" sz="2400" dirty="0" smtClean="0"/>
              <a:t>Migrant workers/ always on the move</a:t>
            </a:r>
            <a:endParaRPr lang="en-GB" sz="2400" dirty="0"/>
          </a:p>
        </p:txBody>
      </p:sp>
      <p:sp>
        <p:nvSpPr>
          <p:cNvPr id="19" name="TextBox 18"/>
          <p:cNvSpPr txBox="1"/>
          <p:nvPr/>
        </p:nvSpPr>
        <p:spPr>
          <a:xfrm>
            <a:off x="2766508" y="6005924"/>
            <a:ext cx="2891769" cy="830997"/>
          </a:xfrm>
          <a:prstGeom prst="rect">
            <a:avLst/>
          </a:prstGeom>
          <a:noFill/>
        </p:spPr>
        <p:txBody>
          <a:bodyPr wrap="square" rtlCol="0">
            <a:spAutoFit/>
          </a:bodyPr>
          <a:lstStyle/>
          <a:p>
            <a:r>
              <a:rPr lang="en-GB" sz="2400" dirty="0" smtClean="0"/>
              <a:t>Curley’s Wife – looking for company</a:t>
            </a:r>
            <a:endParaRPr lang="en-GB" sz="2400" dirty="0"/>
          </a:p>
        </p:txBody>
      </p:sp>
      <p:sp>
        <p:nvSpPr>
          <p:cNvPr id="20" name="TextBox 19"/>
          <p:cNvSpPr txBox="1"/>
          <p:nvPr/>
        </p:nvSpPr>
        <p:spPr>
          <a:xfrm>
            <a:off x="394226" y="4028871"/>
            <a:ext cx="1872208" cy="1200329"/>
          </a:xfrm>
          <a:prstGeom prst="rect">
            <a:avLst/>
          </a:prstGeom>
          <a:noFill/>
        </p:spPr>
        <p:txBody>
          <a:bodyPr wrap="square" rtlCol="0">
            <a:spAutoFit/>
          </a:bodyPr>
          <a:lstStyle/>
          <a:p>
            <a:r>
              <a:rPr lang="en-GB" sz="2400" dirty="0" smtClean="0"/>
              <a:t>Candy’s relationship with his dog</a:t>
            </a:r>
            <a:endParaRPr lang="en-GB" sz="2400" dirty="0"/>
          </a:p>
        </p:txBody>
      </p:sp>
      <p:cxnSp>
        <p:nvCxnSpPr>
          <p:cNvPr id="21" name="Straight Arrow Connector 20"/>
          <p:cNvCxnSpPr/>
          <p:nvPr/>
        </p:nvCxnSpPr>
        <p:spPr>
          <a:xfrm flipH="1" flipV="1">
            <a:off x="1989165" y="3392996"/>
            <a:ext cx="864096"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46967" y="2491793"/>
            <a:ext cx="2376264" cy="1200329"/>
          </a:xfrm>
          <a:prstGeom prst="rect">
            <a:avLst/>
          </a:prstGeom>
          <a:noFill/>
        </p:spPr>
        <p:txBody>
          <a:bodyPr wrap="square" rtlCol="0">
            <a:spAutoFit/>
          </a:bodyPr>
          <a:lstStyle/>
          <a:p>
            <a:r>
              <a:rPr lang="en-GB" sz="2400" dirty="0" smtClean="0"/>
              <a:t>George and Lennie sticking together</a:t>
            </a:r>
            <a:endParaRPr lang="en-GB" sz="2400" dirty="0"/>
          </a:p>
        </p:txBody>
      </p:sp>
      <p:cxnSp>
        <p:nvCxnSpPr>
          <p:cNvPr id="24" name="Straight Arrow Connector 23"/>
          <p:cNvCxnSpPr/>
          <p:nvPr/>
        </p:nvCxnSpPr>
        <p:spPr>
          <a:xfrm>
            <a:off x="6291897" y="5047519"/>
            <a:ext cx="800383" cy="580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157214" y="5347922"/>
            <a:ext cx="1979712" cy="830997"/>
          </a:xfrm>
          <a:prstGeom prst="rect">
            <a:avLst/>
          </a:prstGeom>
          <a:noFill/>
        </p:spPr>
        <p:txBody>
          <a:bodyPr wrap="square" rtlCol="0">
            <a:spAutoFit/>
          </a:bodyPr>
          <a:lstStyle/>
          <a:p>
            <a:r>
              <a:rPr lang="en-GB" sz="2400" dirty="0" smtClean="0"/>
              <a:t>Crooks – alone </a:t>
            </a:r>
            <a:endParaRPr lang="en-GB" sz="2400" dirty="0"/>
          </a:p>
        </p:txBody>
      </p:sp>
    </p:spTree>
    <p:extLst>
      <p:ext uri="{BB962C8B-B14F-4D97-AF65-F5344CB8AC3E}">
        <p14:creationId xmlns:p14="http://schemas.microsoft.com/office/powerpoint/2010/main" val="291062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3"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1510</Words>
  <Application>Microsoft Office PowerPoint</Application>
  <PresentationFormat>On-screen Show (4:3)</PresentationFormat>
  <Paragraphs>158</Paragraphs>
  <Slides>23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Planning and Structuring Essays</vt:lpstr>
      <vt:lpstr>Session Aims</vt:lpstr>
      <vt:lpstr>Unpicking Questions</vt:lpstr>
      <vt:lpstr>PowerPoint Presentation</vt:lpstr>
      <vt:lpstr>Unpicking Questions - Top-Tip</vt:lpstr>
      <vt:lpstr>PowerPoint Presentation</vt:lpstr>
      <vt:lpstr>Session Aims</vt:lpstr>
      <vt:lpstr>Generating Ideas</vt:lpstr>
      <vt:lpstr>How is the theme of loneliness explored in the novella?</vt:lpstr>
      <vt:lpstr>Generating Ideas - Top Tip</vt:lpstr>
      <vt:lpstr>Organising Ideas</vt:lpstr>
      <vt:lpstr>How is the theme of loneliness explored in the novella?</vt:lpstr>
      <vt:lpstr>Organising Ideas - Top Tip</vt:lpstr>
      <vt:lpstr>Developing Ideas</vt:lpstr>
      <vt:lpstr>How is the theme of loneliness explored in the novella?</vt:lpstr>
      <vt:lpstr>Developing Ideas - Top Tip</vt:lpstr>
      <vt:lpstr>Introduction</vt:lpstr>
      <vt:lpstr>Example</vt:lpstr>
      <vt:lpstr>Main Body</vt:lpstr>
      <vt:lpstr>Conclusion</vt:lpstr>
      <vt:lpstr>Session Aims</vt:lpstr>
      <vt:lpstr>General Tips</vt:lpstr>
      <vt:lpstr>Finally…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Structuring Essays</dc:title>
  <dc:creator>Zoe Jones</dc:creator>
  <cp:lastModifiedBy>Administrator Aston Manor</cp:lastModifiedBy>
  <cp:revision>22</cp:revision>
  <cp:lastPrinted>2015-10-07T06:51:37Z</cp:lastPrinted>
  <dcterms:created xsi:type="dcterms:W3CDTF">2015-10-06T19:32:38Z</dcterms:created>
  <dcterms:modified xsi:type="dcterms:W3CDTF">2016-02-24T09:44:23Z</dcterms:modified>
</cp:coreProperties>
</file>